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3" r:id="rId3"/>
    <p:sldId id="264" r:id="rId4"/>
    <p:sldId id="257" r:id="rId5"/>
    <p:sldId id="258"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41"/>
    <p:restoredTop sz="94658"/>
  </p:normalViewPr>
  <p:slideViewPr>
    <p:cSldViewPr snapToGrid="0" snapToObjects="1">
      <p:cViewPr varScale="1">
        <p:scale>
          <a:sx n="107" d="100"/>
          <a:sy n="107" d="100"/>
        </p:scale>
        <p:origin x="190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D00C6262-1FFA-BB4D-8EE8-694DBF3EA1D7}" type="datetimeFigureOut">
              <a:rPr lang="en-US" smtClean="0"/>
              <a:t>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393B2-4CCF-D748-9DD4-B372A1D92D81}" type="slidenum">
              <a:rPr lang="en-US" smtClean="0"/>
              <a:t>‹#›</a:t>
            </a:fld>
            <a:endParaRPr lang="en-US"/>
          </a:p>
        </p:txBody>
      </p:sp>
    </p:spTree>
    <p:extLst>
      <p:ext uri="{BB962C8B-B14F-4D97-AF65-F5344CB8AC3E}">
        <p14:creationId xmlns:p14="http://schemas.microsoft.com/office/powerpoint/2010/main" val="2567024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00C6262-1FFA-BB4D-8EE8-694DBF3EA1D7}" type="datetimeFigureOut">
              <a:rPr lang="en-US" smtClean="0"/>
              <a:t>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393B2-4CCF-D748-9DD4-B372A1D92D81}" type="slidenum">
              <a:rPr lang="en-US" smtClean="0"/>
              <a:t>‹#›</a:t>
            </a:fld>
            <a:endParaRPr lang="en-US"/>
          </a:p>
        </p:txBody>
      </p:sp>
    </p:spTree>
    <p:extLst>
      <p:ext uri="{BB962C8B-B14F-4D97-AF65-F5344CB8AC3E}">
        <p14:creationId xmlns:p14="http://schemas.microsoft.com/office/powerpoint/2010/main" val="3151751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00C6262-1FFA-BB4D-8EE8-694DBF3EA1D7}" type="datetimeFigureOut">
              <a:rPr lang="en-US" smtClean="0"/>
              <a:t>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393B2-4CCF-D748-9DD4-B372A1D92D81}" type="slidenum">
              <a:rPr lang="en-US" smtClean="0"/>
              <a:t>‹#›</a:t>
            </a:fld>
            <a:endParaRPr lang="en-US"/>
          </a:p>
        </p:txBody>
      </p:sp>
    </p:spTree>
    <p:extLst>
      <p:ext uri="{BB962C8B-B14F-4D97-AF65-F5344CB8AC3E}">
        <p14:creationId xmlns:p14="http://schemas.microsoft.com/office/powerpoint/2010/main" val="1530420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00C6262-1FFA-BB4D-8EE8-694DBF3EA1D7}" type="datetimeFigureOut">
              <a:rPr lang="en-US" smtClean="0"/>
              <a:t>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393B2-4CCF-D748-9DD4-B372A1D92D81}" type="slidenum">
              <a:rPr lang="en-US" smtClean="0"/>
              <a:t>‹#›</a:t>
            </a:fld>
            <a:endParaRPr lang="en-US"/>
          </a:p>
        </p:txBody>
      </p:sp>
    </p:spTree>
    <p:extLst>
      <p:ext uri="{BB962C8B-B14F-4D97-AF65-F5344CB8AC3E}">
        <p14:creationId xmlns:p14="http://schemas.microsoft.com/office/powerpoint/2010/main" val="1673981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00C6262-1FFA-BB4D-8EE8-694DBF3EA1D7}" type="datetimeFigureOut">
              <a:rPr lang="en-US" smtClean="0"/>
              <a:t>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393B2-4CCF-D748-9DD4-B372A1D92D81}" type="slidenum">
              <a:rPr lang="en-US" smtClean="0"/>
              <a:t>‹#›</a:t>
            </a:fld>
            <a:endParaRPr lang="en-US"/>
          </a:p>
        </p:txBody>
      </p:sp>
    </p:spTree>
    <p:extLst>
      <p:ext uri="{BB962C8B-B14F-4D97-AF65-F5344CB8AC3E}">
        <p14:creationId xmlns:p14="http://schemas.microsoft.com/office/powerpoint/2010/main" val="69120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00C6262-1FFA-BB4D-8EE8-694DBF3EA1D7}" type="datetimeFigureOut">
              <a:rPr lang="en-US" smtClean="0"/>
              <a:t>6/9/2024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393B2-4CCF-D748-9DD4-B372A1D92D81}" type="slidenum">
              <a:rPr lang="en-US" smtClean="0"/>
              <a:t>‹#›</a:t>
            </a:fld>
            <a:endParaRPr lang="en-US"/>
          </a:p>
        </p:txBody>
      </p:sp>
    </p:spTree>
    <p:extLst>
      <p:ext uri="{BB962C8B-B14F-4D97-AF65-F5344CB8AC3E}">
        <p14:creationId xmlns:p14="http://schemas.microsoft.com/office/powerpoint/2010/main" val="3661493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00C6262-1FFA-BB4D-8EE8-694DBF3EA1D7}" type="datetimeFigureOut">
              <a:rPr lang="en-US" smtClean="0"/>
              <a:t>6/9/2024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5393B2-4CCF-D748-9DD4-B372A1D92D81}" type="slidenum">
              <a:rPr lang="en-US" smtClean="0"/>
              <a:t>‹#›</a:t>
            </a:fld>
            <a:endParaRPr lang="en-US"/>
          </a:p>
        </p:txBody>
      </p:sp>
    </p:spTree>
    <p:extLst>
      <p:ext uri="{BB962C8B-B14F-4D97-AF65-F5344CB8AC3E}">
        <p14:creationId xmlns:p14="http://schemas.microsoft.com/office/powerpoint/2010/main" val="63049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D00C6262-1FFA-BB4D-8EE8-694DBF3EA1D7}" type="datetimeFigureOut">
              <a:rPr lang="en-US" smtClean="0"/>
              <a:t>6/9/2024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5393B2-4CCF-D748-9DD4-B372A1D92D81}" type="slidenum">
              <a:rPr lang="en-US" smtClean="0"/>
              <a:t>‹#›</a:t>
            </a:fld>
            <a:endParaRPr lang="en-US"/>
          </a:p>
        </p:txBody>
      </p:sp>
    </p:spTree>
    <p:extLst>
      <p:ext uri="{BB962C8B-B14F-4D97-AF65-F5344CB8AC3E}">
        <p14:creationId xmlns:p14="http://schemas.microsoft.com/office/powerpoint/2010/main" val="3376274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0C6262-1FFA-BB4D-8EE8-694DBF3EA1D7}" type="datetimeFigureOut">
              <a:rPr lang="en-US" smtClean="0"/>
              <a:t>6/9/2024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5393B2-4CCF-D748-9DD4-B372A1D92D81}" type="slidenum">
              <a:rPr lang="en-US" smtClean="0"/>
              <a:t>‹#›</a:t>
            </a:fld>
            <a:endParaRPr lang="en-US"/>
          </a:p>
        </p:txBody>
      </p:sp>
    </p:spTree>
    <p:extLst>
      <p:ext uri="{BB962C8B-B14F-4D97-AF65-F5344CB8AC3E}">
        <p14:creationId xmlns:p14="http://schemas.microsoft.com/office/powerpoint/2010/main" val="8636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00C6262-1FFA-BB4D-8EE8-694DBF3EA1D7}" type="datetimeFigureOut">
              <a:rPr lang="en-US" smtClean="0"/>
              <a:t>6/9/2024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393B2-4CCF-D748-9DD4-B372A1D92D81}" type="slidenum">
              <a:rPr lang="en-US" smtClean="0"/>
              <a:t>‹#›</a:t>
            </a:fld>
            <a:endParaRPr lang="en-US"/>
          </a:p>
        </p:txBody>
      </p:sp>
    </p:spTree>
    <p:extLst>
      <p:ext uri="{BB962C8B-B14F-4D97-AF65-F5344CB8AC3E}">
        <p14:creationId xmlns:p14="http://schemas.microsoft.com/office/powerpoint/2010/main" val="1162344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00C6262-1FFA-BB4D-8EE8-694DBF3EA1D7}" type="datetimeFigureOut">
              <a:rPr lang="en-US" smtClean="0"/>
              <a:t>6/9/2024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393B2-4CCF-D748-9DD4-B372A1D92D81}" type="slidenum">
              <a:rPr lang="en-US" smtClean="0"/>
              <a:t>‹#›</a:t>
            </a:fld>
            <a:endParaRPr lang="en-US"/>
          </a:p>
        </p:txBody>
      </p:sp>
    </p:spTree>
    <p:extLst>
      <p:ext uri="{BB962C8B-B14F-4D97-AF65-F5344CB8AC3E}">
        <p14:creationId xmlns:p14="http://schemas.microsoft.com/office/powerpoint/2010/main" val="4109831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C6262-1FFA-BB4D-8EE8-694DBF3EA1D7}" type="datetimeFigureOut">
              <a:rPr lang="en-US" smtClean="0"/>
              <a:t>6/9/2024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393B2-4CCF-D748-9DD4-B372A1D92D81}" type="slidenum">
              <a:rPr lang="en-US" smtClean="0"/>
              <a:t>‹#›</a:t>
            </a:fld>
            <a:endParaRPr lang="en-US"/>
          </a:p>
        </p:txBody>
      </p:sp>
    </p:spTree>
    <p:extLst>
      <p:ext uri="{BB962C8B-B14F-4D97-AF65-F5344CB8AC3E}">
        <p14:creationId xmlns:p14="http://schemas.microsoft.com/office/powerpoint/2010/main" val="1546212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instagram.com/barrow_central_wheelers_cc?igshid=YmMyMTA2M2Y=" TargetMode="External"/><Relationship Id="rId3" Type="http://schemas.openxmlformats.org/officeDocument/2006/relationships/hyperlink" Target="mailto:montythecat98@gmail.com" TargetMode="Externa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cyclingtimetrials.org.uk/documents/download/3743" TargetMode="External"/><Relationship Id="rId9" Type="http://schemas.openxmlformats.org/officeDocument/2006/relationships/hyperlink" Target="https://www.facebook.com/groups/BarrowCW/"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goo.gl/maps/u2DaMmssLkVHfLzo9" TargetMode="External"/><Relationship Id="rId13" Type="http://schemas.openxmlformats.org/officeDocument/2006/relationships/image" Target="../media/image10.wmf"/><Relationship Id="rId3" Type="http://schemas.openxmlformats.org/officeDocument/2006/relationships/image" Target="../media/image6.png"/><Relationship Id="rId7" Type="http://schemas.openxmlformats.org/officeDocument/2006/relationships/hyperlink" Target="https://goo.gl/maps/jaunY6FqV1kxwvhTA" TargetMode="External"/><Relationship Id="rId12" Type="http://schemas.openxmlformats.org/officeDocument/2006/relationships/oleObject" Target="../embeddings/oleObject2.bin"/><Relationship Id="rId2" Type="http://schemas.openxmlformats.org/officeDocument/2006/relationships/image" Target="../media/image5.png"/><Relationship Id="rId16" Type="http://schemas.openxmlformats.org/officeDocument/2006/relationships/hyperlink" Target="https://www.facebook.com/groups/BarrowCW/" TargetMode="Externa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hyperlink" Target="https://goo.gl/maps/65QEgamzE2VqMRCa6" TargetMode="External"/><Relationship Id="rId5" Type="http://schemas.openxmlformats.org/officeDocument/2006/relationships/image" Target="../media/image7.png"/><Relationship Id="rId15" Type="http://schemas.openxmlformats.org/officeDocument/2006/relationships/hyperlink" Target="https://instagram.com/barrow_central_wheelers_cc?igshid=YmMyMTA2M2Y=" TargetMode="External"/><Relationship Id="rId10" Type="http://schemas.openxmlformats.org/officeDocument/2006/relationships/image" Target="../media/image9.wmf"/><Relationship Id="rId4" Type="http://schemas.openxmlformats.org/officeDocument/2006/relationships/image" Target="../media/image1.png"/><Relationship Id="rId9" Type="http://schemas.openxmlformats.org/officeDocument/2006/relationships/oleObject" Target="../embeddings/oleObject1.bin"/><Relationship Id="rId14" Type="http://schemas.openxmlformats.org/officeDocument/2006/relationships/hyperlink" Target="https://goo.gl/maps/kkzbxuqh3UECcjNe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montythecat98@gmail.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A733D7A3-A216-1741-A8D7-0C4BFF65E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944" y="115613"/>
            <a:ext cx="2581839" cy="1264961"/>
          </a:xfrm>
          <a:prstGeom prst="rect">
            <a:avLst/>
          </a:prstGeom>
        </p:spPr>
      </p:pic>
      <p:sp>
        <p:nvSpPr>
          <p:cNvPr id="2" name="Rectangle 1">
            <a:extLst>
              <a:ext uri="{FF2B5EF4-FFF2-40B4-BE49-F238E27FC236}">
                <a16:creationId xmlns:a16="http://schemas.microsoft.com/office/drawing/2014/main" id="{C0303A46-6462-BB75-108A-D6257E6660B2}"/>
              </a:ext>
            </a:extLst>
          </p:cNvPr>
          <p:cNvSpPr/>
          <p:nvPr/>
        </p:nvSpPr>
        <p:spPr>
          <a:xfrm>
            <a:off x="493986" y="1609798"/>
            <a:ext cx="8229600" cy="1169551"/>
          </a:xfrm>
          <a:prstGeom prst="rect">
            <a:avLst/>
          </a:prstGeom>
        </p:spPr>
        <p:txBody>
          <a:bodyPr wrap="square">
            <a:spAutoFit/>
          </a:bodyPr>
          <a:lstStyle/>
          <a:p>
            <a:r>
              <a:rPr lang="en-GB" sz="1400" dirty="0">
                <a:ea typeface="Times New Roman" panose="02020603050405020304" pitchFamily="18" charset="0"/>
              </a:rPr>
              <a:t>Open 10mile Time Trial - Wednesday 19</a:t>
            </a:r>
            <a:r>
              <a:rPr lang="en-GB" sz="1400" baseline="30000" dirty="0">
                <a:ea typeface="Times New Roman" panose="02020603050405020304" pitchFamily="18" charset="0"/>
              </a:rPr>
              <a:t>th</a:t>
            </a:r>
            <a:r>
              <a:rPr lang="en-GB" sz="1400" dirty="0">
                <a:ea typeface="Times New Roman" panose="02020603050405020304" pitchFamily="18" charset="0"/>
              </a:rPr>
              <a:t> June 2024</a:t>
            </a:r>
            <a:br>
              <a:rPr lang="en-GB" sz="1400" dirty="0">
                <a:ea typeface="Times New Roman" panose="02020603050405020304" pitchFamily="18" charset="0"/>
              </a:rPr>
            </a:br>
            <a:r>
              <a:rPr lang="en-GB" sz="1400" dirty="0">
                <a:ea typeface="Times New Roman" panose="02020603050405020304" pitchFamily="18" charset="0"/>
              </a:rPr>
              <a:t>Formal Event Start Time: 18.45. 		First Rider Off At 18:46. 		Final Rider Off At 20:17</a:t>
            </a:r>
            <a:br>
              <a:rPr lang="en-GB" sz="1400" dirty="0">
                <a:ea typeface="Times New Roman" panose="02020603050405020304" pitchFamily="18" charset="0"/>
              </a:rPr>
            </a:br>
            <a:r>
              <a:rPr lang="en-GB" sz="1400" b="1" u="sng" dirty="0">
                <a:ea typeface="Times New Roman" panose="02020603050405020304" pitchFamily="18" charset="0"/>
              </a:rPr>
              <a:t>Promoted for and on behalf of Cycling Time Trials under their Rules and Regulations. </a:t>
            </a:r>
          </a:p>
          <a:p>
            <a:r>
              <a:rPr lang="en-GB" sz="1400" dirty="0">
                <a:ea typeface="Times New Roman" panose="02020603050405020304" pitchFamily="18" charset="0"/>
              </a:rPr>
              <a:t>CTT Official Time Keepers: Mrs Tracy Moore &amp; Mr Andrew Sawyer. </a:t>
            </a:r>
          </a:p>
          <a:p>
            <a:r>
              <a:rPr lang="en-GB" sz="1400" dirty="0">
                <a:ea typeface="Times New Roman" panose="02020603050405020304" pitchFamily="18" charset="0"/>
              </a:rPr>
              <a:t>Event Start Official: Mr Peter McClure.           Event Secretary: Mr James Hodgson. </a:t>
            </a:r>
            <a:r>
              <a:rPr lang="en-GB" sz="1400" dirty="0">
                <a:ea typeface="Times New Roman" panose="02020603050405020304" pitchFamily="18" charset="0"/>
                <a:hlinkClick r:id="rId3"/>
              </a:rPr>
              <a:t>montythecat98@gmail.com</a:t>
            </a:r>
            <a:r>
              <a:rPr lang="en-GB" sz="1400" dirty="0">
                <a:ea typeface="Times New Roman" panose="02020603050405020304" pitchFamily="18" charset="0"/>
              </a:rPr>
              <a:t> </a:t>
            </a:r>
          </a:p>
        </p:txBody>
      </p:sp>
      <p:sp>
        <p:nvSpPr>
          <p:cNvPr id="6" name="Rectangle 5">
            <a:extLst>
              <a:ext uri="{FF2B5EF4-FFF2-40B4-BE49-F238E27FC236}">
                <a16:creationId xmlns:a16="http://schemas.microsoft.com/office/drawing/2014/main" id="{BE919A79-3A14-1C28-9680-4EB549CB0330}"/>
              </a:ext>
            </a:extLst>
          </p:cNvPr>
          <p:cNvSpPr/>
          <p:nvPr/>
        </p:nvSpPr>
        <p:spPr>
          <a:xfrm>
            <a:off x="493986" y="2878474"/>
            <a:ext cx="8073127" cy="1769715"/>
          </a:xfrm>
          <a:prstGeom prst="rect">
            <a:avLst/>
          </a:prstGeom>
        </p:spPr>
        <p:txBody>
          <a:bodyPr wrap="square">
            <a:spAutoFit/>
          </a:bodyPr>
          <a:lstStyle/>
          <a:p>
            <a:r>
              <a:rPr lang="en-GB" sz="1400" dirty="0">
                <a:ea typeface="Times New Roman" panose="02020603050405020304" pitchFamily="18" charset="0"/>
              </a:rPr>
              <a:t>Event Headquarters / proposed parking – see following diagrams (page 4).</a:t>
            </a:r>
            <a:r>
              <a:rPr lang="en-GB" sz="1400" u="sng" dirty="0">
                <a:ea typeface="Times New Roman" panose="02020603050405020304" pitchFamily="18" charset="0"/>
              </a:rPr>
              <a:t> </a:t>
            </a:r>
          </a:p>
          <a:p>
            <a:r>
              <a:rPr lang="en-GB" sz="1400" b="1" u="sng" dirty="0">
                <a:ea typeface="Times New Roman" panose="02020603050405020304" pitchFamily="18" charset="0"/>
              </a:rPr>
              <a:t>No parking on the pub car park or on the frontage of the Strickland Arms.</a:t>
            </a:r>
          </a:p>
          <a:p>
            <a:br>
              <a:rPr lang="en-GB" sz="1400" dirty="0">
                <a:solidFill>
                  <a:srgbClr val="FF0000"/>
                </a:solidFill>
                <a:ea typeface="Times New Roman" panose="02020603050405020304" pitchFamily="18" charset="0"/>
              </a:rPr>
            </a:br>
            <a:r>
              <a:rPr lang="en-GB" sz="1400" dirty="0">
                <a:ea typeface="Times New Roman" panose="02020603050405020304" pitchFamily="18" charset="0"/>
              </a:rPr>
              <a:t>HQ / sign on is open from 18.00 and will be located on </a:t>
            </a:r>
            <a:r>
              <a:rPr lang="en-GB" sz="1400" dirty="0" err="1">
                <a:ea typeface="Times New Roman" panose="02020603050405020304" pitchFamily="18" charset="0"/>
              </a:rPr>
              <a:t>Nannypie</a:t>
            </a:r>
            <a:r>
              <a:rPr lang="en-GB" sz="1400" dirty="0">
                <a:ea typeface="Times New Roman" panose="02020603050405020304" pitchFamily="18" charset="0"/>
              </a:rPr>
              <a:t> Lane, LA8 8DZ.</a:t>
            </a:r>
          </a:p>
          <a:p>
            <a:r>
              <a:rPr lang="en-GB" sz="1400" u="sng" dirty="0">
                <a:ea typeface="Times New Roman" panose="02020603050405020304" pitchFamily="18" charset="0"/>
              </a:rPr>
              <a:t>Under 18s</a:t>
            </a:r>
            <a:r>
              <a:rPr lang="en-GB" sz="1400" dirty="0">
                <a:ea typeface="Times New Roman" panose="02020603050405020304" pitchFamily="18" charset="0"/>
              </a:rPr>
              <a:t> must bring a signed parental consent form – </a:t>
            </a:r>
            <a:r>
              <a:rPr lang="en-GB" sz="1400" dirty="0">
                <a:ea typeface="Times New Roman" panose="02020603050405020304" pitchFamily="18" charset="0"/>
                <a:hlinkClick r:id="rId4"/>
              </a:rPr>
              <a:t>HERE</a:t>
            </a:r>
            <a:endParaRPr lang="en-GB" sz="1400" dirty="0">
              <a:ea typeface="Times New Roman" panose="02020603050405020304" pitchFamily="18" charset="0"/>
            </a:endParaRPr>
          </a:p>
          <a:p>
            <a:endParaRPr lang="en-GB" sz="1100" dirty="0">
              <a:ea typeface="Times New Roman" panose="02020603050405020304" pitchFamily="18" charset="0"/>
            </a:endParaRPr>
          </a:p>
          <a:p>
            <a:r>
              <a:rPr lang="en-GB" sz="1400" b="1" u="sng" dirty="0">
                <a:ea typeface="Times New Roman" panose="02020603050405020304" pitchFamily="18" charset="0"/>
              </a:rPr>
              <a:t>Riders are reminded not to attempt to cross the dual carriageway at any point and must encircle A6 / A590 roundabout on way to start line. </a:t>
            </a:r>
            <a:endParaRPr lang="en-GB" sz="1400" b="1" u="sng" dirty="0">
              <a:latin typeface="SinhalaSangamMN" pitchFamily="2" charset="0"/>
              <a:ea typeface="Times New Roman" panose="02020603050405020304" pitchFamily="18" charset="0"/>
            </a:endParaRPr>
          </a:p>
        </p:txBody>
      </p:sp>
      <p:sp>
        <p:nvSpPr>
          <p:cNvPr id="25" name="Rectangle 7">
            <a:extLst>
              <a:ext uri="{FF2B5EF4-FFF2-40B4-BE49-F238E27FC236}">
                <a16:creationId xmlns:a16="http://schemas.microsoft.com/office/drawing/2014/main" id="{C313960B-BD7B-4F21-DE4B-CDB7FAFC5EC6}"/>
              </a:ext>
            </a:extLst>
          </p:cNvPr>
          <p:cNvSpPr>
            <a:spLocks noChangeArrowheads="1"/>
          </p:cNvSpPr>
          <p:nvPr/>
        </p:nvSpPr>
        <p:spPr bwMode="auto">
          <a:xfrm>
            <a:off x="493986" y="4578037"/>
            <a:ext cx="859549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en-US" sz="1400" i="0" u="none" strike="noStrike" cap="none" normalizeH="0" baseline="0" dirty="0">
                <a:ln>
                  <a:noFill/>
                </a:ln>
                <a:solidFill>
                  <a:schemeClr val="tx1"/>
                </a:solidFill>
                <a:effectLst/>
              </a:rPr>
            </a:br>
            <a:r>
              <a:rPr kumimoji="0" lang="en-US" altLang="en-US" sz="1400" b="1" i="0" u="sng" strike="noStrike" cap="none" normalizeH="0" baseline="0" dirty="0">
                <a:ln>
                  <a:noFill/>
                </a:ln>
                <a:solidFill>
                  <a:schemeClr val="tx1"/>
                </a:solidFill>
                <a:effectLst/>
              </a:rPr>
              <a:t>Riders must not ride with their head down.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chemeClr val="tx1"/>
                </a:solidFill>
                <a:effectLst/>
              </a:rPr>
              <a:t>                                                                                                                                                                                               </a:t>
            </a:r>
          </a:p>
          <a:p>
            <a:pPr lvl="0" defTabSz="914400" eaLnBrk="0" fontAlgn="base" hangingPunct="0">
              <a:spcBef>
                <a:spcPct val="0"/>
              </a:spcBef>
              <a:spcAft>
                <a:spcPct val="0"/>
              </a:spcAft>
            </a:pPr>
            <a:r>
              <a:rPr lang="en-GB" sz="1400" b="1" u="sng" dirty="0"/>
              <a:t>1. ALL riders must use working front and rear lights attached to their machine. [Regulation 14(j)].</a:t>
            </a:r>
            <a:br>
              <a:rPr lang="en-GB" sz="1400" b="1" u="sng" dirty="0"/>
            </a:br>
            <a:r>
              <a:rPr lang="en-GB" sz="1400" b="1" u="sng" dirty="0"/>
              <a:t>2. ALL riders now must wear a helmet. (Previously this requirement was only mandatory for under 18s). [Regulation 15].</a:t>
            </a:r>
            <a:endParaRPr kumimoji="0" lang="en-US" altLang="en-US" sz="1400" b="1" i="0" u="sng" strike="noStrike" cap="none" normalizeH="0" baseline="0" dirty="0">
              <a:ln>
                <a:noFill/>
              </a:ln>
              <a:solidFill>
                <a:schemeClr val="tx1"/>
              </a:solidFill>
              <a:effectLst/>
            </a:endParaRPr>
          </a:p>
        </p:txBody>
      </p:sp>
      <p:pic>
        <p:nvPicPr>
          <p:cNvPr id="1032" name="Picture 8" descr="page1image23353152">
            <a:extLst>
              <a:ext uri="{FF2B5EF4-FFF2-40B4-BE49-F238E27FC236}">
                <a16:creationId xmlns:a16="http://schemas.microsoft.com/office/drawing/2014/main" id="{08672FF5-8CB5-7856-87A3-E211C7014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414" y="5270535"/>
            <a:ext cx="5194300" cy="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page1image23354112">
            <a:extLst>
              <a:ext uri="{FF2B5EF4-FFF2-40B4-BE49-F238E27FC236}">
                <a16:creationId xmlns:a16="http://schemas.microsoft.com/office/drawing/2014/main" id="{512EEBCF-2EB2-39E7-97EB-9B5655F6D1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8086" y="5270535"/>
            <a:ext cx="1828800" cy="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age1image23351424">
            <a:extLst>
              <a:ext uri="{FF2B5EF4-FFF2-40B4-BE49-F238E27FC236}">
                <a16:creationId xmlns:a16="http://schemas.microsoft.com/office/drawing/2014/main" id="{9B6E952F-47A2-7F44-5792-943410B3FC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0086" y="5270535"/>
            <a:ext cx="2717800" cy="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A9FC940-A252-EEF0-6EE3-5512410FE7A5}"/>
              </a:ext>
            </a:extLst>
          </p:cNvPr>
          <p:cNvSpPr txBox="1"/>
          <p:nvPr/>
        </p:nvSpPr>
        <p:spPr>
          <a:xfrm>
            <a:off x="3080508" y="556566"/>
            <a:ext cx="2164934" cy="523220"/>
          </a:xfrm>
          <a:prstGeom prst="rect">
            <a:avLst/>
          </a:prstGeom>
          <a:solidFill>
            <a:schemeClr val="bg1"/>
          </a:solidFill>
          <a:ln>
            <a:solidFill>
              <a:schemeClr val="accent1"/>
            </a:solidFill>
          </a:ln>
        </p:spPr>
        <p:txBody>
          <a:bodyPr wrap="square" rtlCol="0">
            <a:spAutoFit/>
          </a:bodyPr>
          <a:lstStyle/>
          <a:p>
            <a:pPr algn="ctr"/>
            <a:r>
              <a:rPr lang="en-GB" sz="1400" b="1" dirty="0"/>
              <a:t>Club Instagram page: </a:t>
            </a:r>
            <a:r>
              <a:rPr lang="en-GB" sz="1400" b="1" dirty="0">
                <a:hlinkClick r:id="rId8"/>
              </a:rPr>
              <a:t>HERE</a:t>
            </a:r>
            <a:endParaRPr lang="en-GB" sz="1400" b="1" dirty="0"/>
          </a:p>
          <a:p>
            <a:pPr algn="ctr"/>
            <a:r>
              <a:rPr lang="en-GB" sz="1400" b="1" dirty="0"/>
              <a:t>Club Facebook page: </a:t>
            </a:r>
            <a:r>
              <a:rPr lang="en-GB" sz="1400" b="1" dirty="0">
                <a:hlinkClick r:id="rId9"/>
              </a:rPr>
              <a:t>HERE</a:t>
            </a:r>
            <a:endParaRPr lang="en-US" sz="1400" b="1" dirty="0"/>
          </a:p>
        </p:txBody>
      </p:sp>
    </p:spTree>
    <p:extLst>
      <p:ext uri="{BB962C8B-B14F-4D97-AF65-F5344CB8AC3E}">
        <p14:creationId xmlns:p14="http://schemas.microsoft.com/office/powerpoint/2010/main" val="114238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EC203-A907-5A56-954A-A1CC225E5EEF}"/>
              </a:ext>
            </a:extLst>
          </p:cNvPr>
          <p:cNvSpPr>
            <a:spLocks noGrp="1"/>
          </p:cNvSpPr>
          <p:nvPr>
            <p:ph type="title"/>
          </p:nvPr>
        </p:nvSpPr>
        <p:spPr>
          <a:xfrm>
            <a:off x="395568" y="116543"/>
            <a:ext cx="7886700" cy="573740"/>
          </a:xfrm>
        </p:spPr>
        <p:txBody>
          <a:bodyPr>
            <a:normAutofit fontScale="90000"/>
          </a:bodyPr>
          <a:lstStyle/>
          <a:p>
            <a:r>
              <a:rPr lang="en-GB" sz="3600" b="1" u="sng" dirty="0"/>
              <a:t>Local Regulations – L1015</a:t>
            </a:r>
          </a:p>
        </p:txBody>
      </p:sp>
      <p:sp>
        <p:nvSpPr>
          <p:cNvPr id="3" name="Content Placeholder 2">
            <a:extLst>
              <a:ext uri="{FF2B5EF4-FFF2-40B4-BE49-F238E27FC236}">
                <a16:creationId xmlns:a16="http://schemas.microsoft.com/office/drawing/2014/main" id="{7D5ECD7E-573D-0900-70FE-BEFBFF7A8F68}"/>
              </a:ext>
            </a:extLst>
          </p:cNvPr>
          <p:cNvSpPr>
            <a:spLocks noGrp="1"/>
          </p:cNvSpPr>
          <p:nvPr>
            <p:ph idx="1"/>
          </p:nvPr>
        </p:nvSpPr>
        <p:spPr>
          <a:xfrm>
            <a:off x="277905" y="690284"/>
            <a:ext cx="8570259" cy="6051174"/>
          </a:xfrm>
        </p:spPr>
        <p:txBody>
          <a:bodyPr>
            <a:noAutofit/>
          </a:bodyPr>
          <a:lstStyle/>
          <a:p>
            <a:r>
              <a:rPr lang="en-GB" sz="900" dirty="0"/>
              <a:t> Cycling Time Trials – North D.C. 2023 – Local Regulations L1015, L2524, L308</a:t>
            </a:r>
          </a:p>
          <a:p>
            <a:r>
              <a:rPr lang="en-GB" sz="900" dirty="0"/>
              <a:t>The following Local Regulations have been approved by the National Committee in accordance with Regulation 38 Any breaches may lead to disciplinary action being taken.</a:t>
            </a:r>
          </a:p>
          <a:p>
            <a:r>
              <a:rPr lang="en-GB" sz="900" dirty="0"/>
              <a:t>CTT Regulation 14 Competitors Machine – FRONT WHITE LIGHT &amp; REAR RED LIGHT.</a:t>
            </a:r>
          </a:p>
          <a:p>
            <a:pPr marL="0" indent="0">
              <a:buNone/>
            </a:pPr>
            <a:r>
              <a:rPr lang="en-GB" sz="900" dirty="0"/>
              <a:t>NO COMPETITOR shall be permitted to start either a Type A or Type B event unless such competitor has affixed to the front of their machine A WORKING FRONT WHITE LIGHT, either flashing or constant, that is illuminated and in a position that is clearly visible to other road users. A WORKING REAR RED LIGHT must be affixed to the rear of the machine, that is illuminated and in a position that is clearly visible to other road users</a:t>
            </a:r>
          </a:p>
          <a:p>
            <a:r>
              <a:rPr lang="en-GB" sz="900" dirty="0"/>
              <a:t>Regulation 17: Signing-on Sheet and Signing-Out Sheet:</a:t>
            </a:r>
          </a:p>
          <a:p>
            <a:pPr marL="0" indent="0">
              <a:buNone/>
            </a:pPr>
            <a:r>
              <a:rPr lang="en-GB" sz="900" dirty="0"/>
              <a:t>(a)	The Competitors in all types of events must make themselves aware of any special safety instructions for the event and sign the official Signing-on Sheet when collecting their number.</a:t>
            </a:r>
          </a:p>
          <a:p>
            <a:pPr marL="0" indent="0">
              <a:buNone/>
            </a:pPr>
            <a:r>
              <a:rPr lang="en-GB" sz="900" dirty="0"/>
              <a:t>(b)	In Type A events a competitor must return to the events HQ either during the event or within a reasonable time after the last rider has finished the event and must (</a:t>
            </a:r>
            <a:r>
              <a:rPr lang="en-GB" sz="900" dirty="0" err="1"/>
              <a:t>i</a:t>
            </a:r>
            <a:r>
              <a:rPr lang="en-GB" sz="900" dirty="0"/>
              <a:t>) return their number and (ii) sign the official Signing–Out Sheet </a:t>
            </a:r>
          </a:p>
          <a:p>
            <a:r>
              <a:rPr lang="en-GB" sz="900" dirty="0"/>
              <a:t>Local Reg No 5</a:t>
            </a:r>
          </a:p>
          <a:p>
            <a:pPr marL="0" indent="0">
              <a:buNone/>
            </a:pPr>
            <a:r>
              <a:rPr lang="en-GB" sz="900" dirty="0"/>
              <a:t>For the duration of the event, competitors must not ride past the timekeepers, except when actually competing.</a:t>
            </a:r>
          </a:p>
          <a:p>
            <a:r>
              <a:rPr lang="en-GB" sz="900" dirty="0"/>
              <a:t>Local Reg No 6</a:t>
            </a:r>
          </a:p>
          <a:p>
            <a:pPr marL="0" indent="0">
              <a:buNone/>
            </a:pPr>
            <a:r>
              <a:rPr lang="en-GB" sz="900" dirty="0"/>
              <a:t>Any competitor making a ‘U’ turn in the vicinity of the start or finish will be disqualified from the event</a:t>
            </a:r>
          </a:p>
          <a:p>
            <a:r>
              <a:rPr lang="en-GB" sz="900" dirty="0"/>
              <a:t>Local Reg No 10</a:t>
            </a:r>
          </a:p>
          <a:p>
            <a:pPr marL="0" indent="0">
              <a:buNone/>
            </a:pPr>
            <a:r>
              <a:rPr lang="en-GB" sz="900" dirty="0"/>
              <a:t>Course L1015, L2524 &amp; L308 – warming up on the course is not permitted during the duration of the event.</a:t>
            </a:r>
          </a:p>
          <a:p>
            <a:r>
              <a:rPr lang="en-GB" sz="900" dirty="0"/>
              <a:t>Local Reg No 12</a:t>
            </a:r>
          </a:p>
          <a:p>
            <a:pPr marL="0" indent="0">
              <a:buNone/>
            </a:pPr>
            <a:r>
              <a:rPr lang="en-GB" sz="900" dirty="0"/>
              <a:t>No parking on the car park or on the frontage of the Strickland Arms.</a:t>
            </a:r>
          </a:p>
          <a:p>
            <a:r>
              <a:rPr lang="en-GB" sz="900" dirty="0"/>
              <a:t>Local Reg No 15</a:t>
            </a:r>
          </a:p>
          <a:p>
            <a:pPr marL="0" indent="0">
              <a:buNone/>
            </a:pPr>
            <a:r>
              <a:rPr lang="en-GB" sz="900" dirty="0"/>
              <a:t>Riders must keep to the left-hand side of the road except when overtaking.  Failure to comply with the above may lead to disqualification.</a:t>
            </a:r>
          </a:p>
          <a:p>
            <a:pPr marL="0" indent="0">
              <a:buNone/>
            </a:pPr>
            <a:r>
              <a:rPr lang="en-GB" sz="900" dirty="0"/>
              <a:t>Riders must give their number at the finish and elsewhere on the course if requested.</a:t>
            </a:r>
          </a:p>
          <a:p>
            <a:pPr marL="0" indent="0">
              <a:buNone/>
            </a:pPr>
            <a:r>
              <a:rPr lang="en-GB" sz="900" dirty="0"/>
              <a:t>Riders must NOT STAND in the road at the start or finish. (This constitutes obstruction and is a breach of Regulations).</a:t>
            </a:r>
          </a:p>
          <a:p>
            <a:pPr marL="0" indent="0">
              <a:buNone/>
            </a:pPr>
            <a:r>
              <a:rPr lang="en-GB" sz="900" dirty="0"/>
              <a:t>Riders must NOT ride with their heads down.</a:t>
            </a:r>
          </a:p>
          <a:p>
            <a:pPr marL="0" indent="0">
              <a:buNone/>
            </a:pPr>
            <a:r>
              <a:rPr lang="en-GB" sz="900" dirty="0"/>
              <a:t>Helmets:</a:t>
            </a:r>
          </a:p>
          <a:p>
            <a:pPr marL="0" indent="0">
              <a:buNone/>
            </a:pPr>
            <a:r>
              <a:rPr lang="en-GB" sz="900" dirty="0"/>
              <a:t>All competitors MUST wear a HELMET of HARD/SOFT SHELL construction that conforms to a recognised Standard (See Regulation 15).</a:t>
            </a:r>
          </a:p>
        </p:txBody>
      </p:sp>
    </p:spTree>
    <p:extLst>
      <p:ext uri="{BB962C8B-B14F-4D97-AF65-F5344CB8AC3E}">
        <p14:creationId xmlns:p14="http://schemas.microsoft.com/office/powerpoint/2010/main" val="1851090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EC203-A907-5A56-954A-A1CC225E5EEF}"/>
              </a:ext>
            </a:extLst>
          </p:cNvPr>
          <p:cNvSpPr>
            <a:spLocks noGrp="1"/>
          </p:cNvSpPr>
          <p:nvPr>
            <p:ph type="title"/>
          </p:nvPr>
        </p:nvSpPr>
        <p:spPr>
          <a:xfrm>
            <a:off x="431426" y="322732"/>
            <a:ext cx="7886700" cy="573740"/>
          </a:xfrm>
        </p:spPr>
        <p:txBody>
          <a:bodyPr>
            <a:noAutofit/>
          </a:bodyPr>
          <a:lstStyle/>
          <a:p>
            <a:r>
              <a:rPr lang="en-GB" sz="3000" b="1" u="sng" dirty="0"/>
              <a:t>Risk Assessment, Rider Awareness Notes – L1015</a:t>
            </a:r>
          </a:p>
        </p:txBody>
      </p:sp>
      <p:sp>
        <p:nvSpPr>
          <p:cNvPr id="3" name="Content Placeholder 2">
            <a:extLst>
              <a:ext uri="{FF2B5EF4-FFF2-40B4-BE49-F238E27FC236}">
                <a16:creationId xmlns:a16="http://schemas.microsoft.com/office/drawing/2014/main" id="{7D5ECD7E-573D-0900-70FE-BEFBFF7A8F68}"/>
              </a:ext>
            </a:extLst>
          </p:cNvPr>
          <p:cNvSpPr>
            <a:spLocks noGrp="1"/>
          </p:cNvSpPr>
          <p:nvPr>
            <p:ph idx="1"/>
          </p:nvPr>
        </p:nvSpPr>
        <p:spPr>
          <a:xfrm>
            <a:off x="277905" y="1165414"/>
            <a:ext cx="8570259" cy="2770092"/>
          </a:xfrm>
        </p:spPr>
        <p:txBody>
          <a:bodyPr>
            <a:noAutofit/>
          </a:bodyPr>
          <a:lstStyle/>
          <a:p>
            <a:r>
              <a:rPr lang="en-GB" sz="1400" dirty="0"/>
              <a:t>Slip road on left where A6 joins onto A590, circa 500 yards after start line: </a:t>
            </a:r>
            <a:r>
              <a:rPr lang="en-GB" sz="1400" b="1" u="sng" dirty="0"/>
              <a:t>WARNING</a:t>
            </a:r>
            <a:r>
              <a:rPr lang="en-GB" sz="1400" dirty="0"/>
              <a:t>, fast traffic joining A590 from slip road to left of riders. Riders to take particular care at this junction during the event times of 18:45 until the event is completed and all riders have signed out. Event marshals will be present.</a:t>
            </a:r>
          </a:p>
          <a:p>
            <a:r>
              <a:rPr lang="en-GB" sz="1400" dirty="0" err="1"/>
              <a:t>Meathop</a:t>
            </a:r>
            <a:r>
              <a:rPr lang="en-GB" sz="1400" dirty="0"/>
              <a:t> roundabout - Lindale bypass. Riders encircle roundabout. </a:t>
            </a:r>
            <a:r>
              <a:rPr lang="en-GB" sz="1400" b="1" u="sng" dirty="0"/>
              <a:t>WARNING</a:t>
            </a:r>
            <a:r>
              <a:rPr lang="en-GB" sz="1400" dirty="0"/>
              <a:t>, fast traffic joining. Riders need to enter centre of roundabout in front of passing traffic. Riders to take particular care at this junction during the event times of 18:45 until the event is completed and all riders have signed out. Event marshals will be present.</a:t>
            </a:r>
          </a:p>
          <a:p>
            <a:r>
              <a:rPr lang="en-GB" sz="1400" dirty="0"/>
              <a:t>Note that there are numerous other minor exit / entry roads onto the A590 where cars could be present, including the active petrol station on the return leg of the course. Please remain vigilant during the event.</a:t>
            </a:r>
          </a:p>
          <a:p>
            <a:pPr marL="0" indent="0" algn="ctr">
              <a:buNone/>
            </a:pPr>
            <a:r>
              <a:rPr lang="en-GB" sz="2400" b="1" u="sng" dirty="0"/>
              <a:t>Riders partaking in the event are reminded to please be vigilant for vehicles by riding with your head up at all times</a:t>
            </a:r>
            <a:r>
              <a:rPr lang="en-GB" sz="2400" dirty="0"/>
              <a:t>.</a:t>
            </a:r>
          </a:p>
          <a:p>
            <a:r>
              <a:rPr lang="en-GB" sz="1400" dirty="0"/>
              <a:t>No times will be given to competitors or supporters at the finish line. Riders must not stop after passing finish timekeeper. </a:t>
            </a:r>
          </a:p>
          <a:p>
            <a:r>
              <a:rPr lang="en-GB" sz="1400" dirty="0"/>
              <a:t>During the event times will be uploaded to the </a:t>
            </a:r>
            <a:r>
              <a:rPr lang="en-GB" sz="1400" dirty="0" err="1"/>
              <a:t>ResultsSheet</a:t>
            </a:r>
            <a:r>
              <a:rPr lang="en-GB" sz="1400" dirty="0"/>
              <a:t> app (QR code will be present at HQ sign out) but will remain at the discretion of the event organiser to amend any and all times recorded, until the official publication of results is made to the CTT, once the event has finished.</a:t>
            </a:r>
          </a:p>
          <a:p>
            <a:r>
              <a:rPr lang="en-GB" sz="1400" dirty="0"/>
              <a:t>A copy of the full Cycling Time Trials Risk Assessment for course identification L1015 - 10 miles Levens, Lindale, Levens, will be available at the event HQ via James Hodgson, from 1800 on the day of the event, during the event and until the event is completed and all riders have signed out.</a:t>
            </a:r>
          </a:p>
        </p:txBody>
      </p:sp>
    </p:spTree>
    <p:extLst>
      <p:ext uri="{BB962C8B-B14F-4D97-AF65-F5344CB8AC3E}">
        <p14:creationId xmlns:p14="http://schemas.microsoft.com/office/powerpoint/2010/main" val="3671395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hape&#10;&#10;Description automatically generated">
            <a:extLst>
              <a:ext uri="{FF2B5EF4-FFF2-40B4-BE49-F238E27FC236}">
                <a16:creationId xmlns:a16="http://schemas.microsoft.com/office/drawing/2014/main" id="{CB6E4F65-27BE-94B5-A2D3-C19259EDAE49}"/>
              </a:ext>
            </a:extLst>
          </p:cNvPr>
          <p:cNvPicPr>
            <a:picLocks noChangeAspect="1"/>
          </p:cNvPicPr>
          <p:nvPr/>
        </p:nvPicPr>
        <p:blipFill>
          <a:blip r:embed="rId2"/>
          <a:stretch>
            <a:fillRect/>
          </a:stretch>
        </p:blipFill>
        <p:spPr>
          <a:xfrm>
            <a:off x="6753238" y="3807836"/>
            <a:ext cx="1941875" cy="1547073"/>
          </a:xfrm>
          <a:prstGeom prst="rect">
            <a:avLst/>
          </a:prstGeom>
        </p:spPr>
      </p:pic>
      <p:pic>
        <p:nvPicPr>
          <p:cNvPr id="33" name="Picture 32" descr="Diagram&#10;&#10;Description automatically generated">
            <a:extLst>
              <a:ext uri="{FF2B5EF4-FFF2-40B4-BE49-F238E27FC236}">
                <a16:creationId xmlns:a16="http://schemas.microsoft.com/office/drawing/2014/main" id="{36011865-F887-415A-FA6F-F9ED150A3F0B}"/>
              </a:ext>
            </a:extLst>
          </p:cNvPr>
          <p:cNvPicPr>
            <a:picLocks noChangeAspect="1"/>
          </p:cNvPicPr>
          <p:nvPr/>
        </p:nvPicPr>
        <p:blipFill rotWithShape="1">
          <a:blip r:embed="rId3"/>
          <a:srcRect t="270" r="27369" b="1"/>
          <a:stretch/>
        </p:blipFill>
        <p:spPr>
          <a:xfrm>
            <a:off x="4556725" y="3795879"/>
            <a:ext cx="2073737" cy="1543010"/>
          </a:xfrm>
          <a:prstGeom prst="rect">
            <a:avLst/>
          </a:prstGeom>
        </p:spPr>
      </p:pic>
      <p:sp>
        <p:nvSpPr>
          <p:cNvPr id="5" name="Rectangle 4">
            <a:extLst>
              <a:ext uri="{FF2B5EF4-FFF2-40B4-BE49-F238E27FC236}">
                <a16:creationId xmlns:a16="http://schemas.microsoft.com/office/drawing/2014/main" id="{FFC0584F-A9A5-0A44-9BF3-29DB449734FB}"/>
              </a:ext>
            </a:extLst>
          </p:cNvPr>
          <p:cNvSpPr/>
          <p:nvPr/>
        </p:nvSpPr>
        <p:spPr>
          <a:xfrm>
            <a:off x="2740136" y="72326"/>
            <a:ext cx="6403864" cy="2308581"/>
          </a:xfrm>
          <a:prstGeom prst="rect">
            <a:avLst/>
          </a:prstGeom>
        </p:spPr>
        <p:txBody>
          <a:bodyPr wrap="square">
            <a:spAutoFit/>
          </a:bodyPr>
          <a:lstStyle/>
          <a:p>
            <a:pPr algn="ctr">
              <a:lnSpc>
                <a:spcPct val="115000"/>
              </a:lnSpc>
              <a:spcAft>
                <a:spcPts val="1000"/>
              </a:spcAft>
            </a:pPr>
            <a:r>
              <a:rPr lang="en-GB" sz="1400" b="1" dirty="0">
                <a:ea typeface="Calibri" panose="020F0502020204030204" pitchFamily="34" charset="0"/>
                <a:cs typeface="Times New Roman" panose="02020603050405020304" pitchFamily="18" charset="0"/>
              </a:rPr>
              <a:t>L1015 </a:t>
            </a:r>
            <a:r>
              <a:rPr lang="en-GB" sz="1400" b="1" dirty="0" err="1">
                <a:ea typeface="Calibri" panose="020F0502020204030204" pitchFamily="34" charset="0"/>
                <a:cs typeface="Times New Roman" panose="02020603050405020304" pitchFamily="18" charset="0"/>
              </a:rPr>
              <a:t>Levens</a:t>
            </a:r>
            <a:r>
              <a:rPr lang="en-GB" sz="1400" b="1" dirty="0">
                <a:ea typeface="Calibri" panose="020F0502020204030204" pitchFamily="34" charset="0"/>
                <a:cs typeface="Times New Roman" panose="02020603050405020304" pitchFamily="18" charset="0"/>
              </a:rPr>
              <a:t> Course Description</a:t>
            </a:r>
          </a:p>
          <a:p>
            <a:r>
              <a:rPr lang="en-GB" sz="1000" dirty="0"/>
              <a:t>Start in lay-by on A590 approximately 500 yards south-west of junction with southbound A6 at the white mark on kerb edge which is 22 yards from the eastern end of the tarmac footpath and 33 yards east of an AA telephone point. This mark is directly in line with a wooden fence post with two angled supports in the hedge and almost in line with the most easterly of two "Please take your litter home" signs.</a:t>
            </a:r>
          </a:p>
          <a:p>
            <a:r>
              <a:rPr lang="en-GB" sz="1000" dirty="0"/>
              <a:t>Proceed along the A590 in a south-westerly direction to encircle roundabout on Lindale by-pass (5.243 miles).</a:t>
            </a:r>
          </a:p>
          <a:p>
            <a:r>
              <a:rPr lang="en-GB" sz="1000" dirty="0"/>
              <a:t>Re-trace along the A590 to FINISH in line with the metal cover in the northern grass verge embossed "Charlton Ironworks Sheffield" which is approximately 12 yards east of the large road sign on the slip road to the A6 approximately 90 yards short of the junction of Levens bridge / Levens village road (10 miles).</a:t>
            </a:r>
          </a:p>
          <a:p>
            <a:pPr algn="ctr">
              <a:lnSpc>
                <a:spcPct val="115000"/>
              </a:lnSpc>
              <a:spcAft>
                <a:spcPts val="1000"/>
              </a:spcAft>
            </a:pPr>
            <a:endParaRPr lang="en-GB" sz="1400" b="1" dirty="0">
              <a:ea typeface="Calibri" panose="020F0502020204030204" pitchFamily="34" charset="0"/>
              <a:cs typeface="Times New Roman" panose="02020603050405020304" pitchFamily="18" charset="0"/>
            </a:endParaRPr>
          </a:p>
          <a:p>
            <a:pPr algn="ctr">
              <a:lnSpc>
                <a:spcPct val="115000"/>
              </a:lnSpc>
              <a:spcAft>
                <a:spcPts val="1000"/>
              </a:spcAft>
            </a:pPr>
            <a:endParaRPr lang="en-GB" sz="1400" dirty="0">
              <a:ea typeface="Calibri" panose="020F0502020204030204" pitchFamily="34" charset="0"/>
              <a:cs typeface="Times New Roman" panose="02020603050405020304" pitchFamily="18" charset="0"/>
            </a:endParaRPr>
          </a:p>
        </p:txBody>
      </p:sp>
      <p:pic>
        <p:nvPicPr>
          <p:cNvPr id="8" name="Picture 5">
            <a:extLst>
              <a:ext uri="{FF2B5EF4-FFF2-40B4-BE49-F238E27FC236}">
                <a16:creationId xmlns:a16="http://schemas.microsoft.com/office/drawing/2014/main" id="{A733D7A3-A216-1741-A8D7-0C4BFF65EF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944" y="72326"/>
            <a:ext cx="2581839" cy="1264961"/>
          </a:xfrm>
          <a:prstGeom prst="rect">
            <a:avLst/>
          </a:prstGeom>
        </p:spPr>
      </p:pic>
      <p:pic>
        <p:nvPicPr>
          <p:cNvPr id="38" name="Picture 37">
            <a:extLst>
              <a:ext uri="{FF2B5EF4-FFF2-40B4-BE49-F238E27FC236}">
                <a16:creationId xmlns:a16="http://schemas.microsoft.com/office/drawing/2014/main" id="{B39F37A8-564C-37A9-A202-388063010719}"/>
              </a:ext>
            </a:extLst>
          </p:cNvPr>
          <p:cNvPicPr>
            <a:picLocks noChangeAspect="1"/>
          </p:cNvPicPr>
          <p:nvPr/>
        </p:nvPicPr>
        <p:blipFill>
          <a:blip r:embed="rId5"/>
          <a:stretch>
            <a:fillRect/>
          </a:stretch>
        </p:blipFill>
        <p:spPr>
          <a:xfrm>
            <a:off x="324853" y="2255287"/>
            <a:ext cx="4126591" cy="2973068"/>
          </a:xfrm>
          <a:prstGeom prst="rect">
            <a:avLst/>
          </a:prstGeom>
        </p:spPr>
      </p:pic>
      <p:pic>
        <p:nvPicPr>
          <p:cNvPr id="14" name="Picture 13">
            <a:extLst>
              <a:ext uri="{FF2B5EF4-FFF2-40B4-BE49-F238E27FC236}">
                <a16:creationId xmlns:a16="http://schemas.microsoft.com/office/drawing/2014/main" id="{CEA306FB-0AC5-F11F-06B9-54F3B1FE372F}"/>
              </a:ext>
            </a:extLst>
          </p:cNvPr>
          <p:cNvPicPr>
            <a:picLocks noChangeAspect="1"/>
          </p:cNvPicPr>
          <p:nvPr/>
        </p:nvPicPr>
        <p:blipFill>
          <a:blip r:embed="rId6"/>
          <a:stretch>
            <a:fillRect/>
          </a:stretch>
        </p:blipFill>
        <p:spPr>
          <a:xfrm>
            <a:off x="175944" y="5896148"/>
            <a:ext cx="8772000" cy="735377"/>
          </a:xfrm>
          <a:prstGeom prst="rect">
            <a:avLst/>
          </a:prstGeom>
        </p:spPr>
      </p:pic>
      <p:sp>
        <p:nvSpPr>
          <p:cNvPr id="42" name="TextBox 41">
            <a:extLst>
              <a:ext uri="{FF2B5EF4-FFF2-40B4-BE49-F238E27FC236}">
                <a16:creationId xmlns:a16="http://schemas.microsoft.com/office/drawing/2014/main" id="{375D9CBD-D769-B408-7BB2-C0D44D0C586A}"/>
              </a:ext>
            </a:extLst>
          </p:cNvPr>
          <p:cNvSpPr txBox="1"/>
          <p:nvPr/>
        </p:nvSpPr>
        <p:spPr>
          <a:xfrm>
            <a:off x="6235366" y="5458380"/>
            <a:ext cx="2222834" cy="553998"/>
          </a:xfrm>
          <a:prstGeom prst="rect">
            <a:avLst/>
          </a:prstGeom>
          <a:noFill/>
        </p:spPr>
        <p:txBody>
          <a:bodyPr wrap="square">
            <a:spAutoFit/>
          </a:bodyPr>
          <a:lstStyle/>
          <a:p>
            <a:r>
              <a:rPr lang="en-GB" sz="1000" b="1" i="0" u="none" strike="noStrike" dirty="0">
                <a:effectLst/>
                <a:latin typeface="Tahoma" panose="020B0604030504040204" pitchFamily="34" charset="0"/>
              </a:rPr>
              <a:t>Course:</a:t>
            </a:r>
            <a:r>
              <a:rPr lang="en-GB" sz="1000" b="0" i="0" u="none" strike="noStrike" dirty="0">
                <a:effectLst/>
                <a:latin typeface="Tahoma" panose="020B0604030504040204" pitchFamily="34" charset="0"/>
              </a:rPr>
              <a:t> L1015 - </a:t>
            </a:r>
            <a:r>
              <a:rPr lang="en-GB" sz="1000" b="0" i="0" u="none" strike="noStrike" dirty="0" err="1">
                <a:effectLst/>
                <a:latin typeface="Tahoma" panose="020B0604030504040204" pitchFamily="34" charset="0"/>
              </a:rPr>
              <a:t>Levens</a:t>
            </a:r>
            <a:r>
              <a:rPr lang="en-GB" sz="1000" b="0" i="0" u="none" strike="noStrike" dirty="0">
                <a:effectLst/>
                <a:latin typeface="Tahoma" panose="020B0604030504040204" pitchFamily="34" charset="0"/>
              </a:rPr>
              <a:t> </a:t>
            </a:r>
            <a:br>
              <a:rPr lang="en-GB" sz="1000" dirty="0"/>
            </a:br>
            <a:r>
              <a:rPr lang="en-GB" sz="1000" b="1" i="0" u="none" strike="noStrike" dirty="0">
                <a:effectLst/>
                <a:latin typeface="Tahoma" panose="020B0604030504040204" pitchFamily="34" charset="0"/>
              </a:rPr>
              <a:t>Length:</a:t>
            </a:r>
            <a:r>
              <a:rPr lang="en-GB" sz="1000" b="0" i="0" u="none" strike="noStrike" dirty="0">
                <a:effectLst/>
                <a:latin typeface="Tahoma" panose="020B0604030504040204" pitchFamily="34" charset="0"/>
              </a:rPr>
              <a:t> 10 miles </a:t>
            </a:r>
            <a:br>
              <a:rPr lang="en-GB" sz="1000" dirty="0"/>
            </a:br>
            <a:r>
              <a:rPr lang="en-GB" sz="1000" b="1" i="0" u="none" strike="noStrike" dirty="0">
                <a:effectLst/>
                <a:latin typeface="Tahoma" panose="020B0604030504040204" pitchFamily="34" charset="0"/>
              </a:rPr>
              <a:t>Ascent:</a:t>
            </a:r>
            <a:r>
              <a:rPr lang="en-GB" sz="1000" b="0" i="0" u="none" strike="noStrike" dirty="0">
                <a:effectLst/>
                <a:latin typeface="Tahoma" panose="020B0604030504040204" pitchFamily="34" charset="0"/>
              </a:rPr>
              <a:t> 41m</a:t>
            </a:r>
            <a:endParaRPr lang="en-US" sz="1000" dirty="0"/>
          </a:p>
        </p:txBody>
      </p:sp>
      <p:sp>
        <p:nvSpPr>
          <p:cNvPr id="15" name="TextBox 14">
            <a:extLst>
              <a:ext uri="{FF2B5EF4-FFF2-40B4-BE49-F238E27FC236}">
                <a16:creationId xmlns:a16="http://schemas.microsoft.com/office/drawing/2014/main" id="{2187A9E0-F3EB-4A40-AA81-8516A10E673A}"/>
              </a:ext>
            </a:extLst>
          </p:cNvPr>
          <p:cNvSpPr txBox="1"/>
          <p:nvPr/>
        </p:nvSpPr>
        <p:spPr>
          <a:xfrm>
            <a:off x="2768258" y="2627361"/>
            <a:ext cx="863377" cy="246221"/>
          </a:xfrm>
          <a:prstGeom prst="rect">
            <a:avLst/>
          </a:prstGeom>
          <a:solidFill>
            <a:schemeClr val="bg1"/>
          </a:solidFill>
          <a:ln>
            <a:solidFill>
              <a:schemeClr val="accent1"/>
            </a:solidFill>
          </a:ln>
        </p:spPr>
        <p:txBody>
          <a:bodyPr wrap="square" rtlCol="0">
            <a:spAutoFit/>
          </a:bodyPr>
          <a:lstStyle/>
          <a:p>
            <a:pPr algn="ctr"/>
            <a:r>
              <a:rPr lang="en-US" sz="1000" dirty="0"/>
              <a:t>Start/Finish</a:t>
            </a:r>
          </a:p>
        </p:txBody>
      </p:sp>
      <p:sp>
        <p:nvSpPr>
          <p:cNvPr id="16" name="TextBox 15">
            <a:extLst>
              <a:ext uri="{FF2B5EF4-FFF2-40B4-BE49-F238E27FC236}">
                <a16:creationId xmlns:a16="http://schemas.microsoft.com/office/drawing/2014/main" id="{63ED1D09-06D3-5C43-8C58-B5B16BE979FD}"/>
              </a:ext>
            </a:extLst>
          </p:cNvPr>
          <p:cNvSpPr txBox="1"/>
          <p:nvPr/>
        </p:nvSpPr>
        <p:spPr>
          <a:xfrm>
            <a:off x="3545018" y="1884826"/>
            <a:ext cx="863377" cy="400110"/>
          </a:xfrm>
          <a:prstGeom prst="rect">
            <a:avLst/>
          </a:prstGeom>
          <a:solidFill>
            <a:schemeClr val="bg1"/>
          </a:solidFill>
          <a:ln>
            <a:solidFill>
              <a:schemeClr val="accent1"/>
            </a:solidFill>
          </a:ln>
        </p:spPr>
        <p:txBody>
          <a:bodyPr wrap="square" rtlCol="0">
            <a:spAutoFit/>
          </a:bodyPr>
          <a:lstStyle/>
          <a:p>
            <a:pPr algn="ctr"/>
            <a:r>
              <a:rPr lang="en-US" sz="1000" dirty="0"/>
              <a:t>HQ/Parking 1 &amp; 2</a:t>
            </a:r>
          </a:p>
        </p:txBody>
      </p:sp>
      <p:sp>
        <p:nvSpPr>
          <p:cNvPr id="51" name="TextBox 50">
            <a:extLst>
              <a:ext uri="{FF2B5EF4-FFF2-40B4-BE49-F238E27FC236}">
                <a16:creationId xmlns:a16="http://schemas.microsoft.com/office/drawing/2014/main" id="{BC0F31A8-3A48-8CE0-2562-8C9B29180C1C}"/>
              </a:ext>
            </a:extLst>
          </p:cNvPr>
          <p:cNvSpPr txBox="1"/>
          <p:nvPr/>
        </p:nvSpPr>
        <p:spPr>
          <a:xfrm>
            <a:off x="8062647" y="4808183"/>
            <a:ext cx="1036657" cy="707886"/>
          </a:xfrm>
          <a:prstGeom prst="rect">
            <a:avLst/>
          </a:prstGeom>
          <a:solidFill>
            <a:schemeClr val="bg1"/>
          </a:solidFill>
          <a:ln>
            <a:solidFill>
              <a:schemeClr val="accent1"/>
            </a:solidFill>
          </a:ln>
        </p:spPr>
        <p:txBody>
          <a:bodyPr wrap="square" rtlCol="0">
            <a:spAutoFit/>
          </a:bodyPr>
          <a:lstStyle/>
          <a:p>
            <a:pPr algn="ctr"/>
            <a:r>
              <a:rPr lang="en-US" sz="1000" dirty="0"/>
              <a:t>Start</a:t>
            </a:r>
          </a:p>
          <a:p>
            <a:pPr algn="ctr"/>
            <a:r>
              <a:rPr lang="en-US" sz="1000" dirty="0">
                <a:hlinkClick r:id="rId7"/>
              </a:rPr>
              <a:t>https://goo.gl/maps/jaunY6FqV1kxwvhTA</a:t>
            </a:r>
            <a:endParaRPr lang="en-US" sz="1000" dirty="0"/>
          </a:p>
        </p:txBody>
      </p:sp>
      <p:sp>
        <p:nvSpPr>
          <p:cNvPr id="52" name="TextBox 51">
            <a:extLst>
              <a:ext uri="{FF2B5EF4-FFF2-40B4-BE49-F238E27FC236}">
                <a16:creationId xmlns:a16="http://schemas.microsoft.com/office/drawing/2014/main" id="{5D4B1071-6188-AB6F-F080-36F660798392}"/>
              </a:ext>
            </a:extLst>
          </p:cNvPr>
          <p:cNvSpPr txBox="1"/>
          <p:nvPr/>
        </p:nvSpPr>
        <p:spPr>
          <a:xfrm>
            <a:off x="4846884" y="3811449"/>
            <a:ext cx="863377" cy="861774"/>
          </a:xfrm>
          <a:prstGeom prst="rect">
            <a:avLst/>
          </a:prstGeom>
          <a:solidFill>
            <a:schemeClr val="bg1"/>
          </a:solidFill>
          <a:ln>
            <a:solidFill>
              <a:schemeClr val="accent1"/>
            </a:solidFill>
          </a:ln>
        </p:spPr>
        <p:txBody>
          <a:bodyPr wrap="square" rtlCol="0">
            <a:spAutoFit/>
          </a:bodyPr>
          <a:lstStyle/>
          <a:p>
            <a:pPr algn="ctr"/>
            <a:r>
              <a:rPr lang="en-US" sz="1000" dirty="0"/>
              <a:t>Finish</a:t>
            </a:r>
          </a:p>
          <a:p>
            <a:pPr algn="ctr"/>
            <a:r>
              <a:rPr lang="en-US" sz="1000" dirty="0">
                <a:hlinkClick r:id="rId8"/>
              </a:rPr>
              <a:t>https://goo.gl/maps/u2DaMmssLkVHfLzo9</a:t>
            </a:r>
            <a:endParaRPr lang="en-US" sz="1000" dirty="0"/>
          </a:p>
        </p:txBody>
      </p:sp>
      <p:cxnSp>
        <p:nvCxnSpPr>
          <p:cNvPr id="44" name="Straight Arrow Connector 43">
            <a:extLst>
              <a:ext uri="{FF2B5EF4-FFF2-40B4-BE49-F238E27FC236}">
                <a16:creationId xmlns:a16="http://schemas.microsoft.com/office/drawing/2014/main" id="{4044D563-B961-D080-B346-D543434D6DA0}"/>
              </a:ext>
            </a:extLst>
          </p:cNvPr>
          <p:cNvCxnSpPr>
            <a:cxnSpLocks/>
            <a:stCxn id="52" idx="3"/>
          </p:cNvCxnSpPr>
          <p:nvPr/>
        </p:nvCxnSpPr>
        <p:spPr>
          <a:xfrm>
            <a:off x="5710261" y="4242336"/>
            <a:ext cx="525105" cy="355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A451BBF-E090-7611-E969-58170DB4B053}"/>
              </a:ext>
            </a:extLst>
          </p:cNvPr>
          <p:cNvCxnSpPr>
            <a:cxnSpLocks/>
            <a:stCxn id="51" idx="0"/>
          </p:cNvCxnSpPr>
          <p:nvPr/>
        </p:nvCxnSpPr>
        <p:spPr>
          <a:xfrm flipH="1" flipV="1">
            <a:off x="8224428" y="4467700"/>
            <a:ext cx="356548" cy="340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Object 1">
            <a:extLst>
              <a:ext uri="{FF2B5EF4-FFF2-40B4-BE49-F238E27FC236}">
                <a16:creationId xmlns:a16="http://schemas.microsoft.com/office/drawing/2014/main" id="{7A73465F-F7B6-6DAF-461D-22766AC610D7}"/>
              </a:ext>
            </a:extLst>
          </p:cNvPr>
          <p:cNvGraphicFramePr>
            <a:graphicFrameLocks noChangeAspect="1"/>
          </p:cNvGraphicFramePr>
          <p:nvPr>
            <p:extLst>
              <p:ext uri="{D42A27DB-BD31-4B8C-83A1-F6EECF244321}">
                <p14:modId xmlns:p14="http://schemas.microsoft.com/office/powerpoint/2010/main" val="3682203456"/>
              </p:ext>
            </p:extLst>
          </p:nvPr>
        </p:nvGraphicFramePr>
        <p:xfrm>
          <a:off x="4549775" y="1857326"/>
          <a:ext cx="2073737" cy="1836992"/>
        </p:xfrm>
        <a:graphic>
          <a:graphicData uri="http://schemas.openxmlformats.org/presentationml/2006/ole">
            <mc:AlternateContent xmlns:mc="http://schemas.openxmlformats.org/markup-compatibility/2006">
              <mc:Choice xmlns:v="urn:schemas-microsoft-com:vml" Requires="v">
                <p:oleObj name="Bitmap Image" r:id="rId9" imgW="6819840" imgH="6429240" progId="Paint.Picture">
                  <p:embed/>
                </p:oleObj>
              </mc:Choice>
              <mc:Fallback>
                <p:oleObj name="Bitmap Image" r:id="rId9" imgW="6819840" imgH="6429240" progId="Paint.Picture">
                  <p:embed/>
                  <p:pic>
                    <p:nvPicPr>
                      <p:cNvPr id="0" name=""/>
                      <p:cNvPicPr/>
                      <p:nvPr/>
                    </p:nvPicPr>
                    <p:blipFill>
                      <a:blip r:embed="rId10"/>
                      <a:stretch>
                        <a:fillRect/>
                      </a:stretch>
                    </p:blipFill>
                    <p:spPr>
                      <a:xfrm>
                        <a:off x="4549775" y="1857326"/>
                        <a:ext cx="2073737" cy="1836992"/>
                      </a:xfrm>
                      <a:prstGeom prst="rect">
                        <a:avLst/>
                      </a:prstGeom>
                    </p:spPr>
                  </p:pic>
                </p:oleObj>
              </mc:Fallback>
            </mc:AlternateContent>
          </a:graphicData>
        </a:graphic>
      </p:graphicFrame>
      <p:sp>
        <p:nvSpPr>
          <p:cNvPr id="50" name="TextBox 49">
            <a:extLst>
              <a:ext uri="{FF2B5EF4-FFF2-40B4-BE49-F238E27FC236}">
                <a16:creationId xmlns:a16="http://schemas.microsoft.com/office/drawing/2014/main" id="{7F89B40D-D664-605C-7FBC-B66158674E17}"/>
              </a:ext>
            </a:extLst>
          </p:cNvPr>
          <p:cNvSpPr txBox="1"/>
          <p:nvPr/>
        </p:nvSpPr>
        <p:spPr>
          <a:xfrm>
            <a:off x="5807860" y="1884826"/>
            <a:ext cx="678944" cy="1477328"/>
          </a:xfrm>
          <a:prstGeom prst="rect">
            <a:avLst/>
          </a:prstGeom>
          <a:solidFill>
            <a:schemeClr val="bg1"/>
          </a:solidFill>
          <a:ln>
            <a:solidFill>
              <a:schemeClr val="accent1"/>
            </a:solidFill>
          </a:ln>
        </p:spPr>
        <p:txBody>
          <a:bodyPr wrap="square" rtlCol="0">
            <a:spAutoFit/>
          </a:bodyPr>
          <a:lstStyle/>
          <a:p>
            <a:pPr algn="ctr"/>
            <a:r>
              <a:rPr lang="en-US" sz="900" dirty="0"/>
              <a:t>HQ/Parking 1 </a:t>
            </a:r>
          </a:p>
          <a:p>
            <a:pPr algn="ctr"/>
            <a:r>
              <a:rPr lang="en-US" sz="900" dirty="0"/>
              <a:t>(</a:t>
            </a:r>
            <a:r>
              <a:rPr lang="en-US" sz="900" dirty="0" err="1"/>
              <a:t>Nannypie</a:t>
            </a:r>
            <a:r>
              <a:rPr lang="en-US" sz="900" dirty="0"/>
              <a:t> Lane).</a:t>
            </a:r>
          </a:p>
          <a:p>
            <a:pPr algn="ctr"/>
            <a:r>
              <a:rPr lang="en-GB" sz="900" b="0" i="0" dirty="0">
                <a:effectLst/>
              </a:rPr>
              <a:t>LA8 8DZ</a:t>
            </a:r>
          </a:p>
          <a:p>
            <a:pPr algn="ctr"/>
            <a:r>
              <a:rPr lang="en-US" sz="900" dirty="0">
                <a:hlinkClick r:id="rId11"/>
              </a:rPr>
              <a:t>https://goo.gl/maps/65QEgamzE2VqMRCa6</a:t>
            </a:r>
            <a:endParaRPr lang="en-US" sz="900" dirty="0"/>
          </a:p>
        </p:txBody>
      </p:sp>
      <p:graphicFrame>
        <p:nvGraphicFramePr>
          <p:cNvPr id="3" name="Object 2">
            <a:extLst>
              <a:ext uri="{FF2B5EF4-FFF2-40B4-BE49-F238E27FC236}">
                <a16:creationId xmlns:a16="http://schemas.microsoft.com/office/drawing/2014/main" id="{C4E70DB1-9108-EF6E-64B5-5445F4A06027}"/>
              </a:ext>
            </a:extLst>
          </p:cNvPr>
          <p:cNvGraphicFramePr>
            <a:graphicFrameLocks noChangeAspect="1"/>
          </p:cNvGraphicFramePr>
          <p:nvPr>
            <p:extLst>
              <p:ext uri="{D42A27DB-BD31-4B8C-83A1-F6EECF244321}">
                <p14:modId xmlns:p14="http://schemas.microsoft.com/office/powerpoint/2010/main" val="3908233378"/>
              </p:ext>
            </p:extLst>
          </p:nvPr>
        </p:nvGraphicFramePr>
        <p:xfrm>
          <a:off x="6753238" y="1857326"/>
          <a:ext cx="2201491" cy="1895247"/>
        </p:xfrm>
        <a:graphic>
          <a:graphicData uri="http://schemas.openxmlformats.org/presentationml/2006/ole">
            <mc:AlternateContent xmlns:mc="http://schemas.openxmlformats.org/markup-compatibility/2006">
              <mc:Choice xmlns:v="urn:schemas-microsoft-com:vml" Requires="v">
                <p:oleObj name="Bitmap Image" r:id="rId12" imgW="7143840" imgH="4067280" progId="Paint.Picture">
                  <p:embed/>
                </p:oleObj>
              </mc:Choice>
              <mc:Fallback>
                <p:oleObj name="Bitmap Image" r:id="rId12" imgW="7143840" imgH="4067280" progId="Paint.Picture">
                  <p:embed/>
                  <p:pic>
                    <p:nvPicPr>
                      <p:cNvPr id="0" name=""/>
                      <p:cNvPicPr/>
                      <p:nvPr/>
                    </p:nvPicPr>
                    <p:blipFill>
                      <a:blip r:embed="rId13"/>
                      <a:stretch>
                        <a:fillRect/>
                      </a:stretch>
                    </p:blipFill>
                    <p:spPr>
                      <a:xfrm>
                        <a:off x="6753238" y="1857326"/>
                        <a:ext cx="2201491" cy="1895247"/>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08601CEA-AF1C-4CC4-AA09-264F4FA36431}"/>
              </a:ext>
            </a:extLst>
          </p:cNvPr>
          <p:cNvSpPr txBox="1"/>
          <p:nvPr/>
        </p:nvSpPr>
        <p:spPr>
          <a:xfrm>
            <a:off x="6829167" y="2170048"/>
            <a:ext cx="726097" cy="1477328"/>
          </a:xfrm>
          <a:prstGeom prst="rect">
            <a:avLst/>
          </a:prstGeom>
          <a:solidFill>
            <a:schemeClr val="bg1"/>
          </a:solidFill>
          <a:ln>
            <a:solidFill>
              <a:schemeClr val="accent1"/>
            </a:solidFill>
          </a:ln>
        </p:spPr>
        <p:txBody>
          <a:bodyPr wrap="square" rtlCol="0">
            <a:spAutoFit/>
          </a:bodyPr>
          <a:lstStyle/>
          <a:p>
            <a:pPr algn="ctr"/>
            <a:r>
              <a:rPr lang="en-US" sz="1000" dirty="0"/>
              <a:t>Parking 2 </a:t>
            </a:r>
          </a:p>
          <a:p>
            <a:pPr algn="ctr"/>
            <a:r>
              <a:rPr lang="en-US" sz="1000" dirty="0"/>
              <a:t>(</a:t>
            </a:r>
            <a:r>
              <a:rPr lang="en-US" sz="1000" dirty="0" err="1"/>
              <a:t>Nannypie</a:t>
            </a:r>
            <a:r>
              <a:rPr lang="en-US" sz="1000" dirty="0"/>
              <a:t> Lane).</a:t>
            </a:r>
          </a:p>
          <a:p>
            <a:pPr algn="ctr"/>
            <a:r>
              <a:rPr lang="en-GB" sz="1000" b="0" i="0" dirty="0">
                <a:effectLst/>
              </a:rPr>
              <a:t>LA8 8DZ</a:t>
            </a:r>
          </a:p>
          <a:p>
            <a:pPr algn="ctr"/>
            <a:r>
              <a:rPr lang="en-US" sz="1000" dirty="0">
                <a:hlinkClick r:id="rId14"/>
              </a:rPr>
              <a:t>https://goo.gl/maps/kkzbxuqh3UECcjNeA</a:t>
            </a:r>
            <a:endParaRPr lang="en-US" sz="1000" dirty="0"/>
          </a:p>
        </p:txBody>
      </p:sp>
      <p:sp>
        <p:nvSpPr>
          <p:cNvPr id="22" name="TextBox 21">
            <a:extLst>
              <a:ext uri="{FF2B5EF4-FFF2-40B4-BE49-F238E27FC236}">
                <a16:creationId xmlns:a16="http://schemas.microsoft.com/office/drawing/2014/main" id="{9199C7B1-6D5A-9B96-A220-F10E3F13FFCF}"/>
              </a:ext>
            </a:extLst>
          </p:cNvPr>
          <p:cNvSpPr txBox="1"/>
          <p:nvPr/>
        </p:nvSpPr>
        <p:spPr>
          <a:xfrm>
            <a:off x="444884" y="1447472"/>
            <a:ext cx="2164934" cy="523220"/>
          </a:xfrm>
          <a:prstGeom prst="rect">
            <a:avLst/>
          </a:prstGeom>
          <a:solidFill>
            <a:schemeClr val="bg1"/>
          </a:solidFill>
          <a:ln>
            <a:solidFill>
              <a:schemeClr val="accent1"/>
            </a:solidFill>
          </a:ln>
        </p:spPr>
        <p:txBody>
          <a:bodyPr wrap="square" rtlCol="0">
            <a:spAutoFit/>
          </a:bodyPr>
          <a:lstStyle/>
          <a:p>
            <a:pPr algn="ctr"/>
            <a:r>
              <a:rPr lang="en-GB" sz="1400" b="1" dirty="0"/>
              <a:t>Club Instagram page: </a:t>
            </a:r>
            <a:r>
              <a:rPr lang="en-GB" sz="1400" b="1" dirty="0">
                <a:hlinkClick r:id="rId15"/>
              </a:rPr>
              <a:t>HERE</a:t>
            </a:r>
            <a:endParaRPr lang="en-GB" sz="1400" b="1" dirty="0"/>
          </a:p>
          <a:p>
            <a:pPr algn="ctr"/>
            <a:r>
              <a:rPr lang="en-GB" sz="1400" b="1" dirty="0"/>
              <a:t>Club Facebook page: </a:t>
            </a:r>
            <a:r>
              <a:rPr lang="en-GB" sz="1400" b="1" dirty="0">
                <a:hlinkClick r:id="rId16"/>
              </a:rPr>
              <a:t>HERE</a:t>
            </a:r>
            <a:endParaRPr lang="en-US" sz="1400" b="1" dirty="0"/>
          </a:p>
        </p:txBody>
      </p:sp>
    </p:spTree>
    <p:extLst>
      <p:ext uri="{BB962C8B-B14F-4D97-AF65-F5344CB8AC3E}">
        <p14:creationId xmlns:p14="http://schemas.microsoft.com/office/powerpoint/2010/main" val="2791075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A733D7A3-A216-1741-A8D7-0C4BFF65E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945" y="115613"/>
            <a:ext cx="2142684" cy="1049799"/>
          </a:xfrm>
          <a:prstGeom prst="rect">
            <a:avLst/>
          </a:prstGeom>
        </p:spPr>
      </p:pic>
      <p:graphicFrame>
        <p:nvGraphicFramePr>
          <p:cNvPr id="2" name="Table 2">
            <a:extLst>
              <a:ext uri="{FF2B5EF4-FFF2-40B4-BE49-F238E27FC236}">
                <a16:creationId xmlns:a16="http://schemas.microsoft.com/office/drawing/2014/main" id="{7D666847-F097-5379-1273-D9500A0F1BE7}"/>
              </a:ext>
            </a:extLst>
          </p:cNvPr>
          <p:cNvGraphicFramePr>
            <a:graphicFrameLocks noGrp="1"/>
          </p:cNvGraphicFramePr>
          <p:nvPr>
            <p:extLst>
              <p:ext uri="{D42A27DB-BD31-4B8C-83A1-F6EECF244321}">
                <p14:modId xmlns:p14="http://schemas.microsoft.com/office/powerpoint/2010/main" val="867107322"/>
              </p:ext>
            </p:extLst>
          </p:nvPr>
        </p:nvGraphicFramePr>
        <p:xfrm>
          <a:off x="1211469" y="1283261"/>
          <a:ext cx="6560928" cy="1416098"/>
        </p:xfrm>
        <a:graphic>
          <a:graphicData uri="http://schemas.openxmlformats.org/drawingml/2006/table">
            <a:tbl>
              <a:tblPr firstRow="1" bandRow="1">
                <a:tableStyleId>{5C22544A-7EE6-4342-B048-85BDC9FD1C3A}</a:tableStyleId>
              </a:tblPr>
              <a:tblGrid>
                <a:gridCol w="1455187">
                  <a:extLst>
                    <a:ext uri="{9D8B030D-6E8A-4147-A177-3AD203B41FA5}">
                      <a16:colId xmlns:a16="http://schemas.microsoft.com/office/drawing/2014/main" val="2505309395"/>
                    </a:ext>
                  </a:extLst>
                </a:gridCol>
                <a:gridCol w="1158161">
                  <a:extLst>
                    <a:ext uri="{9D8B030D-6E8A-4147-A177-3AD203B41FA5}">
                      <a16:colId xmlns:a16="http://schemas.microsoft.com/office/drawing/2014/main" val="1542021409"/>
                    </a:ext>
                  </a:extLst>
                </a:gridCol>
                <a:gridCol w="1315860">
                  <a:extLst>
                    <a:ext uri="{9D8B030D-6E8A-4147-A177-3AD203B41FA5}">
                      <a16:colId xmlns:a16="http://schemas.microsoft.com/office/drawing/2014/main" val="1814230745"/>
                    </a:ext>
                  </a:extLst>
                </a:gridCol>
                <a:gridCol w="1315860">
                  <a:extLst>
                    <a:ext uri="{9D8B030D-6E8A-4147-A177-3AD203B41FA5}">
                      <a16:colId xmlns:a16="http://schemas.microsoft.com/office/drawing/2014/main" val="1782801001"/>
                    </a:ext>
                  </a:extLst>
                </a:gridCol>
                <a:gridCol w="1315860">
                  <a:extLst>
                    <a:ext uri="{9D8B030D-6E8A-4147-A177-3AD203B41FA5}">
                      <a16:colId xmlns:a16="http://schemas.microsoft.com/office/drawing/2014/main" val="4043737902"/>
                    </a:ext>
                  </a:extLst>
                </a:gridCol>
              </a:tblGrid>
              <a:tr h="342289">
                <a:tc>
                  <a:txBody>
                    <a:bodyPr/>
                    <a:lstStyle/>
                    <a:p>
                      <a:r>
                        <a:rPr lang="en-US" sz="1000" dirty="0"/>
                        <a:t>Category</a:t>
                      </a:r>
                    </a:p>
                  </a:txBody>
                  <a:tcPr/>
                </a:tc>
                <a:tc>
                  <a:txBody>
                    <a:bodyPr/>
                    <a:lstStyle/>
                    <a:p>
                      <a:r>
                        <a:rPr lang="en-US" sz="1000" dirty="0"/>
                        <a:t>No of Riders</a:t>
                      </a:r>
                    </a:p>
                  </a:txBody>
                  <a:tcPr/>
                </a:tc>
                <a:tc>
                  <a:txBody>
                    <a:bodyPr/>
                    <a:lstStyle/>
                    <a:p>
                      <a:r>
                        <a:rPr lang="en-US" sz="1000" dirty="0"/>
                        <a:t>1</a:t>
                      </a:r>
                      <a:r>
                        <a:rPr lang="en-US" sz="1000" baseline="30000" dirty="0"/>
                        <a:t>st</a:t>
                      </a:r>
                      <a:r>
                        <a:rPr lang="en-US" sz="1000" dirty="0"/>
                        <a:t> Place</a:t>
                      </a:r>
                    </a:p>
                  </a:txBody>
                  <a:tcPr/>
                </a:tc>
                <a:tc>
                  <a:txBody>
                    <a:bodyPr/>
                    <a:lstStyle/>
                    <a:p>
                      <a:r>
                        <a:rPr lang="en-US" sz="1000" dirty="0"/>
                        <a:t>2</a:t>
                      </a:r>
                      <a:r>
                        <a:rPr lang="en-US" sz="1000" baseline="30000" dirty="0"/>
                        <a:t>nd</a:t>
                      </a:r>
                      <a:r>
                        <a:rPr lang="en-US" sz="1000" dirty="0"/>
                        <a:t> Place</a:t>
                      </a:r>
                    </a:p>
                  </a:txBody>
                  <a:tcPr/>
                </a:tc>
                <a:tc>
                  <a:txBody>
                    <a:bodyPr/>
                    <a:lstStyle/>
                    <a:p>
                      <a:r>
                        <a:rPr lang="en-US" sz="1000" dirty="0"/>
                        <a:t>3</a:t>
                      </a:r>
                      <a:r>
                        <a:rPr lang="en-US" sz="1000" baseline="30000" dirty="0"/>
                        <a:t>rd</a:t>
                      </a:r>
                      <a:r>
                        <a:rPr lang="en-US" sz="1000" dirty="0"/>
                        <a:t> Place</a:t>
                      </a:r>
                    </a:p>
                  </a:txBody>
                  <a:tcPr/>
                </a:tc>
                <a:extLst>
                  <a:ext uri="{0D108BD9-81ED-4DB2-BD59-A6C34878D82A}">
                    <a16:rowId xmlns:a16="http://schemas.microsoft.com/office/drawing/2014/main" val="2738577371"/>
                  </a:ext>
                </a:extLst>
              </a:tr>
              <a:tr h="195594">
                <a:tc>
                  <a:txBody>
                    <a:bodyPr/>
                    <a:lstStyle/>
                    <a:p>
                      <a:r>
                        <a:rPr lang="en-US" sz="1000" dirty="0"/>
                        <a:t>C5 Female</a:t>
                      </a:r>
                    </a:p>
                  </a:txBody>
                  <a:tcPr/>
                </a:tc>
                <a:tc>
                  <a:txBody>
                    <a:bodyPr/>
                    <a:lstStyle/>
                    <a:p>
                      <a:r>
                        <a:rPr lang="en-US" sz="1000" dirty="0"/>
                        <a:t>1</a:t>
                      </a:r>
                    </a:p>
                  </a:txBody>
                  <a:tcPr/>
                </a:tc>
                <a:tc>
                  <a:txBody>
                    <a:bodyPr/>
                    <a:lstStyle/>
                    <a:p>
                      <a:r>
                        <a:rPr lang="en-US" sz="1000" dirty="0"/>
                        <a:t>£15</a:t>
                      </a:r>
                    </a:p>
                  </a:txBody>
                  <a:tcPr/>
                </a:tc>
                <a:tc>
                  <a:txBody>
                    <a:bodyPr/>
                    <a:lstStyle/>
                    <a:p>
                      <a:pPr algn="l"/>
                      <a:r>
                        <a:rPr lang="en-US" sz="1000" dirty="0"/>
                        <a:t>£N/A</a:t>
                      </a:r>
                    </a:p>
                  </a:txBody>
                  <a:tcPr/>
                </a:tc>
                <a:tc>
                  <a:txBody>
                    <a:bodyPr/>
                    <a:lstStyle/>
                    <a:p>
                      <a:pPr algn="l"/>
                      <a:r>
                        <a:rPr lang="en-US" sz="1000" dirty="0"/>
                        <a:t>£N/A</a:t>
                      </a:r>
                    </a:p>
                  </a:txBody>
                  <a:tcPr/>
                </a:tc>
                <a:extLst>
                  <a:ext uri="{0D108BD9-81ED-4DB2-BD59-A6C34878D82A}">
                    <a16:rowId xmlns:a16="http://schemas.microsoft.com/office/drawing/2014/main" val="2389864680"/>
                  </a:ext>
                </a:extLst>
              </a:tr>
              <a:tr h="195594">
                <a:tc>
                  <a:txBody>
                    <a:bodyPr/>
                    <a:lstStyle/>
                    <a:p>
                      <a:r>
                        <a:rPr lang="en-US" sz="1000" dirty="0"/>
                        <a:t>Junior Female</a:t>
                      </a:r>
                    </a:p>
                  </a:txBody>
                  <a:tcPr/>
                </a:tc>
                <a:tc>
                  <a:txBody>
                    <a:bodyPr/>
                    <a:lstStyle/>
                    <a:p>
                      <a:r>
                        <a:rPr lang="en-US" sz="1000" dirty="0"/>
                        <a:t>2</a:t>
                      </a:r>
                    </a:p>
                  </a:txBody>
                  <a:tcPr/>
                </a:tc>
                <a:tc>
                  <a:txBody>
                    <a:bodyPr/>
                    <a:lstStyle/>
                    <a:p>
                      <a:r>
                        <a:rPr lang="en-US" sz="1000" dirty="0"/>
                        <a:t>£15</a:t>
                      </a:r>
                    </a:p>
                  </a:txBody>
                  <a:tcPr/>
                </a:tc>
                <a:tc>
                  <a:txBody>
                    <a:bodyPr/>
                    <a:lstStyle/>
                    <a:p>
                      <a:pPr algn="l"/>
                      <a:r>
                        <a:rPr lang="en-US" sz="1000" dirty="0"/>
                        <a:t>£10</a:t>
                      </a:r>
                    </a:p>
                  </a:txBody>
                  <a:tcPr/>
                </a:tc>
                <a:tc>
                  <a:txBody>
                    <a:bodyPr/>
                    <a:lstStyle/>
                    <a:p>
                      <a:pPr algn="l"/>
                      <a:r>
                        <a:rPr lang="en-US" sz="1000" dirty="0"/>
                        <a:t>£N/A</a:t>
                      </a:r>
                    </a:p>
                  </a:txBody>
                  <a:tcPr/>
                </a:tc>
                <a:extLst>
                  <a:ext uri="{0D108BD9-81ED-4DB2-BD59-A6C34878D82A}">
                    <a16:rowId xmlns:a16="http://schemas.microsoft.com/office/drawing/2014/main" val="3267176078"/>
                  </a:ext>
                </a:extLst>
              </a:tr>
              <a:tr h="195594">
                <a:tc>
                  <a:txBody>
                    <a:bodyPr/>
                    <a:lstStyle/>
                    <a:p>
                      <a:r>
                        <a:rPr lang="en-US" sz="1000" dirty="0"/>
                        <a:t>Senior Female</a:t>
                      </a:r>
                    </a:p>
                  </a:txBody>
                  <a:tcPr/>
                </a:tc>
                <a:tc>
                  <a:txBody>
                    <a:bodyPr/>
                    <a:lstStyle/>
                    <a:p>
                      <a:r>
                        <a:rPr lang="en-US" sz="1000" dirty="0"/>
                        <a:t>3</a:t>
                      </a:r>
                    </a:p>
                  </a:txBody>
                  <a:tcPr/>
                </a:tc>
                <a:tc>
                  <a:txBody>
                    <a:bodyPr/>
                    <a:lstStyle/>
                    <a:p>
                      <a:r>
                        <a:rPr lang="en-US" sz="1000" dirty="0"/>
                        <a:t>£15</a:t>
                      </a:r>
                    </a:p>
                  </a:txBody>
                  <a:tcPr/>
                </a:tc>
                <a:tc>
                  <a:txBody>
                    <a:bodyPr/>
                    <a:lstStyle/>
                    <a:p>
                      <a:pPr algn="l"/>
                      <a:r>
                        <a:rPr lang="en-US" sz="1000" dirty="0"/>
                        <a:t>£10</a:t>
                      </a:r>
                    </a:p>
                  </a:txBody>
                  <a:tcPr/>
                </a:tc>
                <a:tc>
                  <a:txBody>
                    <a:bodyPr/>
                    <a:lstStyle/>
                    <a:p>
                      <a:pPr algn="l"/>
                      <a:r>
                        <a:rPr lang="en-US" sz="1000" dirty="0"/>
                        <a:t>£10</a:t>
                      </a:r>
                    </a:p>
                  </a:txBody>
                  <a:tcPr/>
                </a:tc>
                <a:extLst>
                  <a:ext uri="{0D108BD9-81ED-4DB2-BD59-A6C34878D82A}">
                    <a16:rowId xmlns:a16="http://schemas.microsoft.com/office/drawing/2014/main" val="3657791191"/>
                  </a:ext>
                </a:extLst>
              </a:tr>
              <a:tr h="342289">
                <a:tc>
                  <a:txBody>
                    <a:bodyPr/>
                    <a:lstStyle/>
                    <a:p>
                      <a:r>
                        <a:rPr lang="en-US" sz="1000" dirty="0"/>
                        <a:t>Veteran Female</a:t>
                      </a:r>
                    </a:p>
                  </a:txBody>
                  <a:tcPr/>
                </a:tc>
                <a:tc>
                  <a:txBody>
                    <a:bodyPr/>
                    <a:lstStyle/>
                    <a:p>
                      <a:r>
                        <a:rPr lang="en-US" sz="1000" dirty="0"/>
                        <a:t>4</a:t>
                      </a:r>
                    </a:p>
                  </a:txBody>
                  <a:tcPr/>
                </a:tc>
                <a:tc>
                  <a:txBody>
                    <a:bodyPr/>
                    <a:lstStyle/>
                    <a:p>
                      <a:r>
                        <a:rPr lang="en-US" sz="1000" dirty="0"/>
                        <a:t>£15</a:t>
                      </a:r>
                    </a:p>
                  </a:txBody>
                  <a:tcPr/>
                </a:tc>
                <a:tc>
                  <a:txBody>
                    <a:bodyPr/>
                    <a:lstStyle/>
                    <a:p>
                      <a:pPr algn="l"/>
                      <a:r>
                        <a:rPr lang="en-US" sz="1000" dirty="0"/>
                        <a:t>£10</a:t>
                      </a:r>
                    </a:p>
                  </a:txBody>
                  <a:tcPr/>
                </a:tc>
                <a:tc>
                  <a:txBody>
                    <a:bodyPr/>
                    <a:lstStyle/>
                    <a:p>
                      <a:pPr algn="l"/>
                      <a:r>
                        <a:rPr lang="en-US" sz="1000" dirty="0"/>
                        <a:t>£10</a:t>
                      </a:r>
                    </a:p>
                  </a:txBody>
                  <a:tcPr/>
                </a:tc>
                <a:extLst>
                  <a:ext uri="{0D108BD9-81ED-4DB2-BD59-A6C34878D82A}">
                    <a16:rowId xmlns:a16="http://schemas.microsoft.com/office/drawing/2014/main" val="3461518875"/>
                  </a:ext>
                </a:extLst>
              </a:tr>
            </a:tbl>
          </a:graphicData>
        </a:graphic>
      </p:graphicFrame>
      <p:sp>
        <p:nvSpPr>
          <p:cNvPr id="36" name="Rectangle 35">
            <a:extLst>
              <a:ext uri="{FF2B5EF4-FFF2-40B4-BE49-F238E27FC236}">
                <a16:creationId xmlns:a16="http://schemas.microsoft.com/office/drawing/2014/main" id="{55C9C1C9-F1A6-F336-A673-3072BBCB44D5}"/>
              </a:ext>
            </a:extLst>
          </p:cNvPr>
          <p:cNvSpPr/>
          <p:nvPr/>
        </p:nvSpPr>
        <p:spPr>
          <a:xfrm>
            <a:off x="2061881" y="176268"/>
            <a:ext cx="6436659" cy="984885"/>
          </a:xfrm>
          <a:prstGeom prst="rect">
            <a:avLst/>
          </a:prstGeom>
        </p:spPr>
        <p:txBody>
          <a:bodyPr wrap="square">
            <a:spAutoFit/>
          </a:bodyPr>
          <a:lstStyle/>
          <a:p>
            <a:pPr algn="ctr"/>
            <a:r>
              <a:rPr lang="en-GB" sz="1600" b="1" u="sng" dirty="0">
                <a:effectLst/>
                <a:ea typeface="Times New Roman" panose="02020603050405020304" pitchFamily="18" charset="0"/>
              </a:rPr>
              <a:t>Prizes:</a:t>
            </a:r>
          </a:p>
          <a:p>
            <a:pPr algn="ctr"/>
            <a:r>
              <a:rPr lang="en-GB" sz="1400" b="1" dirty="0">
                <a:ea typeface="Times New Roman" panose="02020603050405020304" pitchFamily="18" charset="0"/>
              </a:rPr>
              <a:t>Please contact James Hodgson, Barrow Central Wheelers Chairman at: </a:t>
            </a:r>
            <a:r>
              <a:rPr lang="en-GB" sz="1400" b="1" dirty="0">
                <a:ea typeface="Times New Roman" panose="02020603050405020304" pitchFamily="18" charset="0"/>
                <a:hlinkClick r:id="rId3"/>
              </a:rPr>
              <a:t>montythecat98@gmail.com</a:t>
            </a:r>
            <a:r>
              <a:rPr lang="en-GB" sz="1400" b="1" dirty="0">
                <a:ea typeface="Times New Roman" panose="02020603050405020304" pitchFamily="18" charset="0"/>
              </a:rPr>
              <a:t> to your claim winnings once the official results are published by the CTT.</a:t>
            </a:r>
            <a:endParaRPr lang="en-GB" sz="1400" dirty="0">
              <a:effectLst/>
              <a:ea typeface="Times New Roman" panose="02020603050405020304" pitchFamily="18" charset="0"/>
            </a:endParaRPr>
          </a:p>
        </p:txBody>
      </p:sp>
      <p:graphicFrame>
        <p:nvGraphicFramePr>
          <p:cNvPr id="6" name="Table 2">
            <a:extLst>
              <a:ext uri="{FF2B5EF4-FFF2-40B4-BE49-F238E27FC236}">
                <a16:creationId xmlns:a16="http://schemas.microsoft.com/office/drawing/2014/main" id="{B8D7B988-A01F-CD0D-9400-CA58191C876E}"/>
              </a:ext>
            </a:extLst>
          </p:cNvPr>
          <p:cNvGraphicFramePr>
            <a:graphicFrameLocks noGrp="1"/>
          </p:cNvGraphicFramePr>
          <p:nvPr>
            <p:extLst>
              <p:ext uri="{D42A27DB-BD31-4B8C-83A1-F6EECF244321}">
                <p14:modId xmlns:p14="http://schemas.microsoft.com/office/powerpoint/2010/main" val="1103693318"/>
              </p:ext>
            </p:extLst>
          </p:nvPr>
        </p:nvGraphicFramePr>
        <p:xfrm>
          <a:off x="1211473" y="4497686"/>
          <a:ext cx="6560927" cy="788298"/>
        </p:xfrm>
        <a:graphic>
          <a:graphicData uri="http://schemas.openxmlformats.org/drawingml/2006/table">
            <a:tbl>
              <a:tblPr firstRow="1" bandRow="1">
                <a:tableStyleId>{5C22544A-7EE6-4342-B048-85BDC9FD1C3A}</a:tableStyleId>
              </a:tblPr>
              <a:tblGrid>
                <a:gridCol w="1458943">
                  <a:extLst>
                    <a:ext uri="{9D8B030D-6E8A-4147-A177-3AD203B41FA5}">
                      <a16:colId xmlns:a16="http://schemas.microsoft.com/office/drawing/2014/main" val="2505309395"/>
                    </a:ext>
                  </a:extLst>
                </a:gridCol>
                <a:gridCol w="1154404">
                  <a:extLst>
                    <a:ext uri="{9D8B030D-6E8A-4147-A177-3AD203B41FA5}">
                      <a16:colId xmlns:a16="http://schemas.microsoft.com/office/drawing/2014/main" val="1542021409"/>
                    </a:ext>
                  </a:extLst>
                </a:gridCol>
                <a:gridCol w="1315860">
                  <a:extLst>
                    <a:ext uri="{9D8B030D-6E8A-4147-A177-3AD203B41FA5}">
                      <a16:colId xmlns:a16="http://schemas.microsoft.com/office/drawing/2014/main" val="1814230745"/>
                    </a:ext>
                  </a:extLst>
                </a:gridCol>
                <a:gridCol w="1315860">
                  <a:extLst>
                    <a:ext uri="{9D8B030D-6E8A-4147-A177-3AD203B41FA5}">
                      <a16:colId xmlns:a16="http://schemas.microsoft.com/office/drawing/2014/main" val="1782801001"/>
                    </a:ext>
                  </a:extLst>
                </a:gridCol>
                <a:gridCol w="1315860">
                  <a:extLst>
                    <a:ext uri="{9D8B030D-6E8A-4147-A177-3AD203B41FA5}">
                      <a16:colId xmlns:a16="http://schemas.microsoft.com/office/drawing/2014/main" val="221673357"/>
                    </a:ext>
                  </a:extLst>
                </a:gridCol>
              </a:tblGrid>
              <a:tr h="459386">
                <a:tc>
                  <a:txBody>
                    <a:bodyPr/>
                    <a:lstStyle/>
                    <a:p>
                      <a:r>
                        <a:rPr lang="en-US" sz="1000" dirty="0"/>
                        <a:t>Category</a:t>
                      </a:r>
                    </a:p>
                  </a:txBody>
                  <a:tcPr/>
                </a:tc>
                <a:tc>
                  <a:txBody>
                    <a:bodyPr/>
                    <a:lstStyle/>
                    <a:p>
                      <a:r>
                        <a:rPr lang="en-US" sz="1000" dirty="0"/>
                        <a:t>No of Riders</a:t>
                      </a:r>
                    </a:p>
                  </a:txBody>
                  <a:tcPr/>
                </a:tc>
                <a:tc>
                  <a:txBody>
                    <a:bodyPr/>
                    <a:lstStyle/>
                    <a:p>
                      <a:r>
                        <a:rPr lang="en-US" sz="1000" dirty="0"/>
                        <a:t>1</a:t>
                      </a:r>
                      <a:r>
                        <a:rPr lang="en-US" sz="1000" baseline="30000" dirty="0"/>
                        <a:t>st</a:t>
                      </a:r>
                      <a:r>
                        <a:rPr lang="en-US" sz="1000" dirty="0"/>
                        <a:t> Place</a:t>
                      </a:r>
                    </a:p>
                  </a:txBody>
                  <a:tcPr/>
                </a:tc>
                <a:tc>
                  <a:txBody>
                    <a:bodyPr/>
                    <a:lstStyle/>
                    <a:p>
                      <a:r>
                        <a:rPr lang="en-US" sz="1000" dirty="0"/>
                        <a:t>2</a:t>
                      </a:r>
                      <a:r>
                        <a:rPr lang="en-US" sz="1000" baseline="30000" dirty="0"/>
                        <a:t>nd</a:t>
                      </a:r>
                      <a:r>
                        <a:rPr lang="en-US" sz="1000" dirty="0"/>
                        <a:t> Place</a:t>
                      </a:r>
                    </a:p>
                  </a:txBody>
                  <a:tcPr/>
                </a:tc>
                <a:tc>
                  <a:txBody>
                    <a:bodyPr/>
                    <a:lstStyle/>
                    <a:p>
                      <a:r>
                        <a:rPr lang="en-US" sz="1000" dirty="0"/>
                        <a:t>3</a:t>
                      </a:r>
                      <a:r>
                        <a:rPr lang="en-US" sz="1000" baseline="30000" dirty="0"/>
                        <a:t>rd</a:t>
                      </a:r>
                      <a:r>
                        <a:rPr lang="en-US" sz="1000" dirty="0"/>
                        <a:t> Place</a:t>
                      </a:r>
                    </a:p>
                  </a:txBody>
                  <a:tcPr/>
                </a:tc>
                <a:extLst>
                  <a:ext uri="{0D108BD9-81ED-4DB2-BD59-A6C34878D82A}">
                    <a16:rowId xmlns:a16="http://schemas.microsoft.com/office/drawing/2014/main" val="2738577371"/>
                  </a:ext>
                </a:extLst>
              </a:tr>
              <a:tr h="328912">
                <a:tc>
                  <a:txBody>
                    <a:bodyPr/>
                    <a:lstStyle/>
                    <a:p>
                      <a:r>
                        <a:rPr lang="en-US" sz="1000" dirty="0"/>
                        <a:t>Trike Male</a:t>
                      </a:r>
                    </a:p>
                  </a:txBody>
                  <a:tcPr/>
                </a:tc>
                <a:tc>
                  <a:txBody>
                    <a:bodyPr/>
                    <a:lstStyle/>
                    <a:p>
                      <a:r>
                        <a:rPr lang="en-US" sz="1000" dirty="0"/>
                        <a:t>2</a:t>
                      </a:r>
                    </a:p>
                  </a:txBody>
                  <a:tcPr/>
                </a:tc>
                <a:tc>
                  <a:txBody>
                    <a:bodyPr/>
                    <a:lstStyle/>
                    <a:p>
                      <a:r>
                        <a:rPr lang="en-US" sz="1000" dirty="0"/>
                        <a:t>£15</a:t>
                      </a:r>
                    </a:p>
                  </a:txBody>
                  <a:tcPr/>
                </a:tc>
                <a:tc>
                  <a:txBody>
                    <a:bodyPr/>
                    <a:lstStyle/>
                    <a:p>
                      <a:pPr algn="l"/>
                      <a:r>
                        <a:rPr lang="en-US" sz="1000" dirty="0"/>
                        <a:t>£10</a:t>
                      </a:r>
                    </a:p>
                  </a:txBody>
                  <a:tcPr/>
                </a:tc>
                <a:tc>
                  <a:txBody>
                    <a:bodyPr/>
                    <a:lstStyle/>
                    <a:p>
                      <a:pPr algn="l"/>
                      <a:r>
                        <a:rPr lang="en-US" sz="1000" dirty="0"/>
                        <a:t>£N/A</a:t>
                      </a:r>
                    </a:p>
                  </a:txBody>
                  <a:tcPr/>
                </a:tc>
                <a:extLst>
                  <a:ext uri="{0D108BD9-81ED-4DB2-BD59-A6C34878D82A}">
                    <a16:rowId xmlns:a16="http://schemas.microsoft.com/office/drawing/2014/main" val="2389864680"/>
                  </a:ext>
                </a:extLst>
              </a:tr>
            </a:tbl>
          </a:graphicData>
        </a:graphic>
      </p:graphicFrame>
      <p:graphicFrame>
        <p:nvGraphicFramePr>
          <p:cNvPr id="7" name="Table 2">
            <a:extLst>
              <a:ext uri="{FF2B5EF4-FFF2-40B4-BE49-F238E27FC236}">
                <a16:creationId xmlns:a16="http://schemas.microsoft.com/office/drawing/2014/main" id="{E79ECCBD-7329-27CF-A597-1125E9A129AA}"/>
              </a:ext>
            </a:extLst>
          </p:cNvPr>
          <p:cNvGraphicFramePr>
            <a:graphicFrameLocks noGrp="1"/>
          </p:cNvGraphicFramePr>
          <p:nvPr>
            <p:extLst>
              <p:ext uri="{D42A27DB-BD31-4B8C-83A1-F6EECF244321}">
                <p14:modId xmlns:p14="http://schemas.microsoft.com/office/powerpoint/2010/main" val="3630426121"/>
              </p:ext>
            </p:extLst>
          </p:nvPr>
        </p:nvGraphicFramePr>
        <p:xfrm>
          <a:off x="1211469" y="2817208"/>
          <a:ext cx="6560928" cy="1552859"/>
        </p:xfrm>
        <a:graphic>
          <a:graphicData uri="http://schemas.openxmlformats.org/drawingml/2006/table">
            <a:tbl>
              <a:tblPr firstRow="1" bandRow="1">
                <a:tableStyleId>{5C22544A-7EE6-4342-B048-85BDC9FD1C3A}</a:tableStyleId>
              </a:tblPr>
              <a:tblGrid>
                <a:gridCol w="1455187">
                  <a:extLst>
                    <a:ext uri="{9D8B030D-6E8A-4147-A177-3AD203B41FA5}">
                      <a16:colId xmlns:a16="http://schemas.microsoft.com/office/drawing/2014/main" val="2505309395"/>
                    </a:ext>
                  </a:extLst>
                </a:gridCol>
                <a:gridCol w="1160552">
                  <a:extLst>
                    <a:ext uri="{9D8B030D-6E8A-4147-A177-3AD203B41FA5}">
                      <a16:colId xmlns:a16="http://schemas.microsoft.com/office/drawing/2014/main" val="1542021409"/>
                    </a:ext>
                  </a:extLst>
                </a:gridCol>
                <a:gridCol w="1313469">
                  <a:extLst>
                    <a:ext uri="{9D8B030D-6E8A-4147-A177-3AD203B41FA5}">
                      <a16:colId xmlns:a16="http://schemas.microsoft.com/office/drawing/2014/main" val="1814230745"/>
                    </a:ext>
                  </a:extLst>
                </a:gridCol>
                <a:gridCol w="1315860">
                  <a:extLst>
                    <a:ext uri="{9D8B030D-6E8A-4147-A177-3AD203B41FA5}">
                      <a16:colId xmlns:a16="http://schemas.microsoft.com/office/drawing/2014/main" val="1782801001"/>
                    </a:ext>
                  </a:extLst>
                </a:gridCol>
                <a:gridCol w="1315860">
                  <a:extLst>
                    <a:ext uri="{9D8B030D-6E8A-4147-A177-3AD203B41FA5}">
                      <a16:colId xmlns:a16="http://schemas.microsoft.com/office/drawing/2014/main" val="4043737902"/>
                    </a:ext>
                  </a:extLst>
                </a:gridCol>
              </a:tblGrid>
              <a:tr h="333659">
                <a:tc>
                  <a:txBody>
                    <a:bodyPr/>
                    <a:lstStyle/>
                    <a:p>
                      <a:r>
                        <a:rPr lang="en-US" sz="1000" dirty="0"/>
                        <a:t>Category</a:t>
                      </a:r>
                    </a:p>
                  </a:txBody>
                  <a:tcPr/>
                </a:tc>
                <a:tc>
                  <a:txBody>
                    <a:bodyPr/>
                    <a:lstStyle/>
                    <a:p>
                      <a:r>
                        <a:rPr lang="en-US" sz="1000" dirty="0"/>
                        <a:t>No of Riders</a:t>
                      </a:r>
                    </a:p>
                  </a:txBody>
                  <a:tcPr/>
                </a:tc>
                <a:tc>
                  <a:txBody>
                    <a:bodyPr/>
                    <a:lstStyle/>
                    <a:p>
                      <a:r>
                        <a:rPr lang="en-US" sz="1000" dirty="0"/>
                        <a:t>1</a:t>
                      </a:r>
                      <a:r>
                        <a:rPr lang="en-US" sz="1000" baseline="30000" dirty="0"/>
                        <a:t>st</a:t>
                      </a:r>
                      <a:r>
                        <a:rPr lang="en-US" sz="1000" dirty="0"/>
                        <a:t> Place</a:t>
                      </a:r>
                    </a:p>
                  </a:txBody>
                  <a:tcPr/>
                </a:tc>
                <a:tc>
                  <a:txBody>
                    <a:bodyPr/>
                    <a:lstStyle/>
                    <a:p>
                      <a:r>
                        <a:rPr lang="en-US" sz="1000" dirty="0"/>
                        <a:t>2</a:t>
                      </a:r>
                      <a:r>
                        <a:rPr lang="en-US" sz="1000" baseline="30000" dirty="0"/>
                        <a:t>nd</a:t>
                      </a:r>
                      <a:r>
                        <a:rPr lang="en-US" sz="1000" dirty="0"/>
                        <a:t> Place</a:t>
                      </a:r>
                    </a:p>
                  </a:txBody>
                  <a:tcPr/>
                </a:tc>
                <a:tc>
                  <a:txBody>
                    <a:bodyPr/>
                    <a:lstStyle/>
                    <a:p>
                      <a:r>
                        <a:rPr lang="en-US" sz="1000" dirty="0"/>
                        <a:t>3</a:t>
                      </a:r>
                      <a:r>
                        <a:rPr lang="en-US" sz="1000" baseline="30000" dirty="0"/>
                        <a:t>rd</a:t>
                      </a:r>
                      <a:r>
                        <a:rPr lang="en-US" sz="1000" dirty="0"/>
                        <a:t> Place</a:t>
                      </a:r>
                    </a:p>
                  </a:txBody>
                  <a:tcPr/>
                </a:tc>
                <a:extLst>
                  <a:ext uri="{0D108BD9-81ED-4DB2-BD59-A6C34878D82A}">
                    <a16:rowId xmlns:a16="http://schemas.microsoft.com/office/drawing/2014/main" val="2738577371"/>
                  </a:ext>
                </a:extLst>
              </a:tr>
              <a:tr h="209650">
                <a:tc>
                  <a:txBody>
                    <a:bodyPr/>
                    <a:lstStyle/>
                    <a:p>
                      <a:r>
                        <a:rPr lang="en-US" sz="1000" dirty="0"/>
                        <a:t>Youth Male</a:t>
                      </a:r>
                    </a:p>
                  </a:txBody>
                  <a:tcPr/>
                </a:tc>
                <a:tc>
                  <a:txBody>
                    <a:bodyPr/>
                    <a:lstStyle/>
                    <a:p>
                      <a:r>
                        <a:rPr lang="en-US" sz="1000" dirty="0"/>
                        <a:t>2</a:t>
                      </a:r>
                    </a:p>
                  </a:txBody>
                  <a:tcPr/>
                </a:tc>
                <a:tc>
                  <a:txBody>
                    <a:bodyPr/>
                    <a:lstStyle/>
                    <a:p>
                      <a:r>
                        <a:rPr lang="en-US" sz="1000" dirty="0"/>
                        <a:t>£15</a:t>
                      </a:r>
                    </a:p>
                  </a:txBody>
                  <a:tcPr/>
                </a:tc>
                <a:tc>
                  <a:txBody>
                    <a:bodyPr/>
                    <a:lstStyle/>
                    <a:p>
                      <a:pPr algn="l"/>
                      <a:r>
                        <a:rPr lang="en-US" sz="1000" dirty="0"/>
                        <a:t>£10</a:t>
                      </a:r>
                    </a:p>
                  </a:txBody>
                  <a:tcPr/>
                </a:tc>
                <a:tc>
                  <a:txBody>
                    <a:bodyPr/>
                    <a:lstStyle/>
                    <a:p>
                      <a:pPr algn="l"/>
                      <a:r>
                        <a:rPr lang="en-US" sz="1000" dirty="0"/>
                        <a:t>£N/A</a:t>
                      </a:r>
                    </a:p>
                  </a:txBody>
                  <a:tcPr/>
                </a:tc>
                <a:extLst>
                  <a:ext uri="{0D108BD9-81ED-4DB2-BD59-A6C34878D82A}">
                    <a16:rowId xmlns:a16="http://schemas.microsoft.com/office/drawing/2014/main" val="1663449559"/>
                  </a:ext>
                </a:extLst>
              </a:tr>
              <a:tr h="209650">
                <a:tc>
                  <a:txBody>
                    <a:bodyPr/>
                    <a:lstStyle/>
                    <a:p>
                      <a:r>
                        <a:rPr lang="en-US" sz="1000" dirty="0"/>
                        <a:t>Junior Male</a:t>
                      </a:r>
                    </a:p>
                  </a:txBody>
                  <a:tcPr/>
                </a:tc>
                <a:tc>
                  <a:txBody>
                    <a:bodyPr/>
                    <a:lstStyle/>
                    <a:p>
                      <a:r>
                        <a:rPr lang="en-US" sz="1000" dirty="0"/>
                        <a:t>3</a:t>
                      </a:r>
                    </a:p>
                  </a:txBody>
                  <a:tcPr/>
                </a:tc>
                <a:tc>
                  <a:txBody>
                    <a:bodyPr/>
                    <a:lstStyle/>
                    <a:p>
                      <a:r>
                        <a:rPr lang="en-US" sz="1000" dirty="0"/>
                        <a:t>£15</a:t>
                      </a:r>
                    </a:p>
                  </a:txBody>
                  <a:tcPr/>
                </a:tc>
                <a:tc>
                  <a:txBody>
                    <a:bodyPr/>
                    <a:lstStyle/>
                    <a:p>
                      <a:pPr algn="l"/>
                      <a:r>
                        <a:rPr lang="en-US" sz="1000" dirty="0"/>
                        <a:t>£10</a:t>
                      </a:r>
                    </a:p>
                  </a:txBody>
                  <a:tcPr/>
                </a:tc>
                <a:tc>
                  <a:txBody>
                    <a:bodyPr/>
                    <a:lstStyle/>
                    <a:p>
                      <a:pPr algn="l"/>
                      <a:r>
                        <a:rPr lang="en-US" sz="1000" dirty="0"/>
                        <a:t>£10</a:t>
                      </a:r>
                    </a:p>
                  </a:txBody>
                  <a:tcPr/>
                </a:tc>
                <a:extLst>
                  <a:ext uri="{0D108BD9-81ED-4DB2-BD59-A6C34878D82A}">
                    <a16:rowId xmlns:a16="http://schemas.microsoft.com/office/drawing/2014/main" val="2389864680"/>
                  </a:ext>
                </a:extLst>
              </a:tr>
              <a:tr h="2096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Espoir Male</a:t>
                      </a:r>
                    </a:p>
                  </a:txBody>
                  <a:tcPr/>
                </a:tc>
                <a:tc>
                  <a:txBody>
                    <a:bodyPr/>
                    <a:lstStyle/>
                    <a:p>
                      <a:r>
                        <a:rPr lang="en-US" sz="1000" dirty="0"/>
                        <a:t>1</a:t>
                      </a:r>
                    </a:p>
                  </a:txBody>
                  <a:tcPr/>
                </a:tc>
                <a:tc>
                  <a:txBody>
                    <a:bodyPr/>
                    <a:lstStyle/>
                    <a:p>
                      <a:r>
                        <a:rPr lang="en-US" sz="1000" dirty="0"/>
                        <a:t>£15</a:t>
                      </a:r>
                    </a:p>
                  </a:txBody>
                  <a:tcPr/>
                </a:tc>
                <a:tc>
                  <a:txBody>
                    <a:bodyPr/>
                    <a:lstStyle/>
                    <a:p>
                      <a:pPr algn="l"/>
                      <a:r>
                        <a:rPr lang="en-US" sz="1000" dirty="0"/>
                        <a:t>£N/A</a:t>
                      </a:r>
                    </a:p>
                  </a:txBody>
                  <a:tcPr/>
                </a:tc>
                <a:tc>
                  <a:txBody>
                    <a:bodyPr/>
                    <a:lstStyle/>
                    <a:p>
                      <a:pPr algn="l"/>
                      <a:r>
                        <a:rPr lang="en-US" sz="1000" dirty="0"/>
                        <a:t>£N/A</a:t>
                      </a:r>
                    </a:p>
                  </a:txBody>
                  <a:tcPr/>
                </a:tc>
                <a:extLst>
                  <a:ext uri="{0D108BD9-81ED-4DB2-BD59-A6C34878D82A}">
                    <a16:rowId xmlns:a16="http://schemas.microsoft.com/office/drawing/2014/main" val="3657791191"/>
                  </a:ext>
                </a:extLst>
              </a:tr>
              <a:tr h="209650">
                <a:tc>
                  <a:txBody>
                    <a:bodyPr/>
                    <a:lstStyle/>
                    <a:p>
                      <a:r>
                        <a:rPr lang="en-US" sz="1000" dirty="0"/>
                        <a:t>Senior Male</a:t>
                      </a:r>
                    </a:p>
                  </a:txBody>
                  <a:tcPr/>
                </a:tc>
                <a:tc>
                  <a:txBody>
                    <a:bodyPr/>
                    <a:lstStyle/>
                    <a:p>
                      <a:r>
                        <a:rPr lang="en-US" sz="1000" dirty="0"/>
                        <a:t>14</a:t>
                      </a:r>
                    </a:p>
                  </a:txBody>
                  <a:tcPr/>
                </a:tc>
                <a:tc>
                  <a:txBody>
                    <a:bodyPr/>
                    <a:lstStyle/>
                    <a:p>
                      <a:r>
                        <a:rPr lang="en-US" sz="1000" dirty="0"/>
                        <a:t>£15</a:t>
                      </a:r>
                    </a:p>
                  </a:txBody>
                  <a:tcPr/>
                </a:tc>
                <a:tc>
                  <a:txBody>
                    <a:bodyPr/>
                    <a:lstStyle/>
                    <a:p>
                      <a:pPr algn="l"/>
                      <a:r>
                        <a:rPr lang="en-US" sz="1000" dirty="0"/>
                        <a:t>£10</a:t>
                      </a:r>
                    </a:p>
                  </a:txBody>
                  <a:tcPr/>
                </a:tc>
                <a:tc>
                  <a:txBody>
                    <a:bodyPr/>
                    <a:lstStyle/>
                    <a:p>
                      <a:pPr algn="l"/>
                      <a:r>
                        <a:rPr lang="en-US" sz="1000" dirty="0"/>
                        <a:t>£10</a:t>
                      </a:r>
                    </a:p>
                  </a:txBody>
                  <a:tcPr/>
                </a:tc>
                <a:extLst>
                  <a:ext uri="{0D108BD9-81ED-4DB2-BD59-A6C34878D82A}">
                    <a16:rowId xmlns:a16="http://schemas.microsoft.com/office/drawing/2014/main" val="3461518875"/>
                  </a:ext>
                </a:extLst>
              </a:tr>
              <a:tr h="209650">
                <a:tc>
                  <a:txBody>
                    <a:bodyPr/>
                    <a:lstStyle/>
                    <a:p>
                      <a:r>
                        <a:rPr lang="en-US" sz="1000" dirty="0"/>
                        <a:t>Veteran Male</a:t>
                      </a:r>
                    </a:p>
                  </a:txBody>
                  <a:tcPr/>
                </a:tc>
                <a:tc>
                  <a:txBody>
                    <a:bodyPr/>
                    <a:lstStyle/>
                    <a:p>
                      <a:r>
                        <a:rPr lang="en-US" sz="1000" dirty="0"/>
                        <a:t>62</a:t>
                      </a:r>
                    </a:p>
                  </a:txBody>
                  <a:tcPr/>
                </a:tc>
                <a:tc>
                  <a:txBody>
                    <a:bodyPr/>
                    <a:lstStyle/>
                    <a:p>
                      <a:r>
                        <a:rPr lang="en-US" sz="1000" dirty="0"/>
                        <a:t>£15</a:t>
                      </a:r>
                    </a:p>
                  </a:txBody>
                  <a:tcPr/>
                </a:tc>
                <a:tc>
                  <a:txBody>
                    <a:bodyPr/>
                    <a:lstStyle/>
                    <a:p>
                      <a:pPr algn="l"/>
                      <a:r>
                        <a:rPr lang="en-US" sz="1000" dirty="0"/>
                        <a:t>£10</a:t>
                      </a:r>
                    </a:p>
                  </a:txBody>
                  <a:tcPr/>
                </a:tc>
                <a:tc>
                  <a:txBody>
                    <a:bodyPr/>
                    <a:lstStyle/>
                    <a:p>
                      <a:pPr algn="l"/>
                      <a:r>
                        <a:rPr lang="en-US" sz="1000" dirty="0"/>
                        <a:t>£10</a:t>
                      </a:r>
                    </a:p>
                  </a:txBody>
                  <a:tcPr/>
                </a:tc>
                <a:extLst>
                  <a:ext uri="{0D108BD9-81ED-4DB2-BD59-A6C34878D82A}">
                    <a16:rowId xmlns:a16="http://schemas.microsoft.com/office/drawing/2014/main" val="1972948494"/>
                  </a:ext>
                </a:extLst>
              </a:tr>
            </a:tbl>
          </a:graphicData>
        </a:graphic>
      </p:graphicFrame>
      <p:graphicFrame>
        <p:nvGraphicFramePr>
          <p:cNvPr id="3" name="Table 2">
            <a:extLst>
              <a:ext uri="{FF2B5EF4-FFF2-40B4-BE49-F238E27FC236}">
                <a16:creationId xmlns:a16="http://schemas.microsoft.com/office/drawing/2014/main" id="{6D4229A1-0C0D-11B1-0D38-83D9CBDF2955}"/>
              </a:ext>
            </a:extLst>
          </p:cNvPr>
          <p:cNvGraphicFramePr>
            <a:graphicFrameLocks noGrp="1"/>
          </p:cNvGraphicFramePr>
          <p:nvPr>
            <p:extLst>
              <p:ext uri="{D42A27DB-BD31-4B8C-83A1-F6EECF244321}">
                <p14:modId xmlns:p14="http://schemas.microsoft.com/office/powerpoint/2010/main" val="1096021526"/>
              </p:ext>
            </p:extLst>
          </p:nvPr>
        </p:nvGraphicFramePr>
        <p:xfrm>
          <a:off x="1211469" y="5409605"/>
          <a:ext cx="6560928" cy="1117210"/>
        </p:xfrm>
        <a:graphic>
          <a:graphicData uri="http://schemas.openxmlformats.org/drawingml/2006/table">
            <a:tbl>
              <a:tblPr firstRow="1" bandRow="1">
                <a:tableStyleId>{5C22544A-7EE6-4342-B048-85BDC9FD1C3A}</a:tableStyleId>
              </a:tblPr>
              <a:tblGrid>
                <a:gridCol w="1458943">
                  <a:extLst>
                    <a:ext uri="{9D8B030D-6E8A-4147-A177-3AD203B41FA5}">
                      <a16:colId xmlns:a16="http://schemas.microsoft.com/office/drawing/2014/main" val="2505309395"/>
                    </a:ext>
                  </a:extLst>
                </a:gridCol>
                <a:gridCol w="1154405">
                  <a:extLst>
                    <a:ext uri="{9D8B030D-6E8A-4147-A177-3AD203B41FA5}">
                      <a16:colId xmlns:a16="http://schemas.microsoft.com/office/drawing/2014/main" val="1542021409"/>
                    </a:ext>
                  </a:extLst>
                </a:gridCol>
                <a:gridCol w="1315860">
                  <a:extLst>
                    <a:ext uri="{9D8B030D-6E8A-4147-A177-3AD203B41FA5}">
                      <a16:colId xmlns:a16="http://schemas.microsoft.com/office/drawing/2014/main" val="1814230745"/>
                    </a:ext>
                  </a:extLst>
                </a:gridCol>
                <a:gridCol w="1315860">
                  <a:extLst>
                    <a:ext uri="{9D8B030D-6E8A-4147-A177-3AD203B41FA5}">
                      <a16:colId xmlns:a16="http://schemas.microsoft.com/office/drawing/2014/main" val="1782801001"/>
                    </a:ext>
                  </a:extLst>
                </a:gridCol>
                <a:gridCol w="1315860">
                  <a:extLst>
                    <a:ext uri="{9D8B030D-6E8A-4147-A177-3AD203B41FA5}">
                      <a16:colId xmlns:a16="http://schemas.microsoft.com/office/drawing/2014/main" val="221673357"/>
                    </a:ext>
                  </a:extLst>
                </a:gridCol>
              </a:tblGrid>
              <a:tr h="459386">
                <a:tc>
                  <a:txBody>
                    <a:bodyPr/>
                    <a:lstStyle/>
                    <a:p>
                      <a:r>
                        <a:rPr lang="en-US" sz="1000" dirty="0"/>
                        <a:t>Category</a:t>
                      </a:r>
                    </a:p>
                  </a:txBody>
                  <a:tcPr/>
                </a:tc>
                <a:tc>
                  <a:txBody>
                    <a:bodyPr/>
                    <a:lstStyle/>
                    <a:p>
                      <a:r>
                        <a:rPr lang="en-US" sz="1000" dirty="0"/>
                        <a:t>No of Riders</a:t>
                      </a:r>
                    </a:p>
                  </a:txBody>
                  <a:tcPr/>
                </a:tc>
                <a:tc>
                  <a:txBody>
                    <a:bodyPr/>
                    <a:lstStyle/>
                    <a:p>
                      <a:r>
                        <a:rPr lang="en-US" sz="1000" dirty="0"/>
                        <a:t>1</a:t>
                      </a:r>
                      <a:r>
                        <a:rPr lang="en-US" sz="1000" baseline="30000" dirty="0"/>
                        <a:t>st</a:t>
                      </a:r>
                      <a:r>
                        <a:rPr lang="en-US" sz="1000" dirty="0"/>
                        <a:t> Place</a:t>
                      </a:r>
                    </a:p>
                  </a:txBody>
                  <a:tcPr/>
                </a:tc>
                <a:tc>
                  <a:txBody>
                    <a:bodyPr/>
                    <a:lstStyle/>
                    <a:p>
                      <a:r>
                        <a:rPr lang="en-US" sz="1000" dirty="0"/>
                        <a:t>2</a:t>
                      </a:r>
                      <a:r>
                        <a:rPr lang="en-US" sz="1000" baseline="30000" dirty="0"/>
                        <a:t>nd</a:t>
                      </a:r>
                      <a:r>
                        <a:rPr lang="en-US" sz="1000" dirty="0"/>
                        <a:t> Place</a:t>
                      </a:r>
                    </a:p>
                  </a:txBody>
                  <a:tcPr/>
                </a:tc>
                <a:tc>
                  <a:txBody>
                    <a:bodyPr/>
                    <a:lstStyle/>
                    <a:p>
                      <a:r>
                        <a:rPr lang="en-US" sz="1000" dirty="0"/>
                        <a:t>3</a:t>
                      </a:r>
                      <a:r>
                        <a:rPr lang="en-US" sz="1000" baseline="30000" dirty="0"/>
                        <a:t>rd</a:t>
                      </a:r>
                      <a:r>
                        <a:rPr lang="en-US" sz="1000" dirty="0"/>
                        <a:t> Place</a:t>
                      </a:r>
                    </a:p>
                  </a:txBody>
                  <a:tcPr/>
                </a:tc>
                <a:extLst>
                  <a:ext uri="{0D108BD9-81ED-4DB2-BD59-A6C34878D82A}">
                    <a16:rowId xmlns:a16="http://schemas.microsoft.com/office/drawing/2014/main" val="2738577371"/>
                  </a:ext>
                </a:extLst>
              </a:tr>
              <a:tr h="328912">
                <a:tc>
                  <a:txBody>
                    <a:bodyPr/>
                    <a:lstStyle/>
                    <a:p>
                      <a:r>
                        <a:rPr lang="en-US" sz="1000" dirty="0"/>
                        <a:t>Road Bike Male Senior</a:t>
                      </a:r>
                    </a:p>
                  </a:txBody>
                  <a:tcPr/>
                </a:tc>
                <a:tc>
                  <a:txBody>
                    <a:bodyPr/>
                    <a:lstStyle/>
                    <a:p>
                      <a:r>
                        <a:rPr lang="en-US" sz="1000" dirty="0"/>
                        <a:t>3</a:t>
                      </a:r>
                    </a:p>
                  </a:txBody>
                  <a:tcPr/>
                </a:tc>
                <a:tc>
                  <a:txBody>
                    <a:bodyPr/>
                    <a:lstStyle/>
                    <a:p>
                      <a:r>
                        <a:rPr lang="en-US" sz="1000" dirty="0"/>
                        <a:t>£15</a:t>
                      </a:r>
                    </a:p>
                  </a:txBody>
                  <a:tcPr/>
                </a:tc>
                <a:tc>
                  <a:txBody>
                    <a:bodyPr/>
                    <a:lstStyle/>
                    <a:p>
                      <a:pPr algn="l"/>
                      <a:r>
                        <a:rPr lang="en-US" sz="1000" dirty="0"/>
                        <a:t>£10</a:t>
                      </a:r>
                    </a:p>
                  </a:txBody>
                  <a:tcPr/>
                </a:tc>
                <a:tc>
                  <a:txBody>
                    <a:bodyPr/>
                    <a:lstStyle/>
                    <a:p>
                      <a:pPr algn="l"/>
                      <a:r>
                        <a:rPr lang="en-US" sz="1000" dirty="0"/>
                        <a:t>£10</a:t>
                      </a:r>
                    </a:p>
                  </a:txBody>
                  <a:tcPr/>
                </a:tc>
                <a:extLst>
                  <a:ext uri="{0D108BD9-81ED-4DB2-BD59-A6C34878D82A}">
                    <a16:rowId xmlns:a16="http://schemas.microsoft.com/office/drawing/2014/main" val="2389864680"/>
                  </a:ext>
                </a:extLst>
              </a:tr>
              <a:tr h="328912">
                <a:tc>
                  <a:txBody>
                    <a:bodyPr/>
                    <a:lstStyle/>
                    <a:p>
                      <a:r>
                        <a:rPr lang="en-US" sz="1000" dirty="0"/>
                        <a:t>Road Bike Make Veteran</a:t>
                      </a:r>
                    </a:p>
                  </a:txBody>
                  <a:tcPr/>
                </a:tc>
                <a:tc>
                  <a:txBody>
                    <a:bodyPr/>
                    <a:lstStyle/>
                    <a:p>
                      <a:r>
                        <a:rPr lang="en-US" sz="1000" dirty="0"/>
                        <a:t>3</a:t>
                      </a:r>
                    </a:p>
                  </a:txBody>
                  <a:tcPr/>
                </a:tc>
                <a:tc>
                  <a:txBody>
                    <a:bodyPr/>
                    <a:lstStyle/>
                    <a:p>
                      <a:r>
                        <a:rPr lang="en-US" sz="1000" dirty="0"/>
                        <a:t>£15</a:t>
                      </a:r>
                    </a:p>
                  </a:txBody>
                  <a:tcPr/>
                </a:tc>
                <a:tc>
                  <a:txBody>
                    <a:bodyPr/>
                    <a:lstStyle/>
                    <a:p>
                      <a:pPr algn="l"/>
                      <a:r>
                        <a:rPr lang="en-US" sz="1000" dirty="0"/>
                        <a:t>£10</a:t>
                      </a:r>
                    </a:p>
                  </a:txBody>
                  <a:tcPr/>
                </a:tc>
                <a:tc>
                  <a:txBody>
                    <a:bodyPr/>
                    <a:lstStyle/>
                    <a:p>
                      <a:pPr algn="l"/>
                      <a:r>
                        <a:rPr lang="en-US" sz="1000" dirty="0"/>
                        <a:t>£10</a:t>
                      </a:r>
                    </a:p>
                  </a:txBody>
                  <a:tcPr/>
                </a:tc>
                <a:extLst>
                  <a:ext uri="{0D108BD9-81ED-4DB2-BD59-A6C34878D82A}">
                    <a16:rowId xmlns:a16="http://schemas.microsoft.com/office/drawing/2014/main" val="3794579559"/>
                  </a:ext>
                </a:extLst>
              </a:tr>
            </a:tbl>
          </a:graphicData>
        </a:graphic>
      </p:graphicFrame>
    </p:spTree>
    <p:extLst>
      <p:ext uri="{BB962C8B-B14F-4D97-AF65-F5344CB8AC3E}">
        <p14:creationId xmlns:p14="http://schemas.microsoft.com/office/powerpoint/2010/main" val="6363424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3119</TotalTime>
  <Words>1459</Words>
  <Application>Microsoft Office PowerPoint</Application>
  <PresentationFormat>On-screen Show (4:3)</PresentationFormat>
  <Paragraphs>148</Paragraphs>
  <Slides>5</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3" baseType="lpstr">
      <vt:lpstr>Arial</vt:lpstr>
      <vt:lpstr>Calibri</vt:lpstr>
      <vt:lpstr>Calibri Light</vt:lpstr>
      <vt:lpstr>SinhalaSangamMN</vt:lpstr>
      <vt:lpstr>Tahoma</vt:lpstr>
      <vt:lpstr>Times New Roman</vt:lpstr>
      <vt:lpstr>Office Theme</vt:lpstr>
      <vt:lpstr>Bitmap Image</vt:lpstr>
      <vt:lpstr>PowerPoint Presentation</vt:lpstr>
      <vt:lpstr>Local Regulations – L1015</vt:lpstr>
      <vt:lpstr>Risk Assessment, Rider Awareness Notes – L1015</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Bell</dc:creator>
  <cp:lastModifiedBy>james hodgson</cp:lastModifiedBy>
  <cp:revision>15</cp:revision>
  <dcterms:created xsi:type="dcterms:W3CDTF">2022-03-15T17:27:11Z</dcterms:created>
  <dcterms:modified xsi:type="dcterms:W3CDTF">2024-06-09T10:03:34Z</dcterms:modified>
</cp:coreProperties>
</file>